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58" r:id="rId5"/>
    <p:sldId id="259" r:id="rId6"/>
    <p:sldId id="269" r:id="rId7"/>
    <p:sldId id="292" r:id="rId8"/>
    <p:sldId id="261" r:id="rId9"/>
    <p:sldId id="260" r:id="rId10"/>
    <p:sldId id="270" r:id="rId11"/>
    <p:sldId id="276" r:id="rId12"/>
    <p:sldId id="277" r:id="rId13"/>
    <p:sldId id="278" r:id="rId14"/>
    <p:sldId id="279" r:id="rId15"/>
    <p:sldId id="294" r:id="rId16"/>
    <p:sldId id="285" r:id="rId17"/>
    <p:sldId id="295" r:id="rId18"/>
    <p:sldId id="296" r:id="rId19"/>
    <p:sldId id="297" r:id="rId20"/>
    <p:sldId id="298" r:id="rId21"/>
    <p:sldId id="286" r:id="rId22"/>
    <p:sldId id="288" r:id="rId23"/>
    <p:sldId id="281" r:id="rId24"/>
    <p:sldId id="290"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F69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7" y="91"/>
      </p:cViewPr>
      <p:guideLst/>
    </p:cSldViewPr>
  </p:slideViewPr>
  <p:notesTextViewPr>
    <p:cViewPr>
      <p:scale>
        <a:sx n="1" d="1"/>
        <a:sy n="1" d="1"/>
      </p:scale>
      <p:origin x="0" y="0"/>
    </p:cViewPr>
  </p:notesTextViewPr>
  <p:sorterViewPr>
    <p:cViewPr varScale="1">
      <p:scale>
        <a:sx n="100" d="100"/>
        <a:sy n="100" d="100"/>
      </p:scale>
      <p:origin x="0" y="-5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485E3-6E0F-4872-A16B-0F3777A77E6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102627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485E3-6E0F-4872-A16B-0F3777A77E6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272393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485E3-6E0F-4872-A16B-0F3777A77E6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422406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485E3-6E0F-4872-A16B-0F3777A77E6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319638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485E3-6E0F-4872-A16B-0F3777A77E6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350526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A485E3-6E0F-4872-A16B-0F3777A77E6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84296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A485E3-6E0F-4872-A16B-0F3777A77E65}"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302213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485E3-6E0F-4872-A16B-0F3777A77E65}"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11757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485E3-6E0F-4872-A16B-0F3777A77E65}"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342944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485E3-6E0F-4872-A16B-0F3777A77E6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143833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485E3-6E0F-4872-A16B-0F3777A77E6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8A6A4-97DD-4361-B015-D89D6BAC72CF}" type="slidenum">
              <a:rPr lang="en-US" smtClean="0"/>
              <a:t>‹#›</a:t>
            </a:fld>
            <a:endParaRPr lang="en-US"/>
          </a:p>
        </p:txBody>
      </p:sp>
    </p:spTree>
    <p:extLst>
      <p:ext uri="{BB962C8B-B14F-4D97-AF65-F5344CB8AC3E}">
        <p14:creationId xmlns:p14="http://schemas.microsoft.com/office/powerpoint/2010/main" val="53596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485E3-6E0F-4872-A16B-0F3777A77E65}"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8A6A4-97DD-4361-B015-D89D6BAC72CF}" type="slidenum">
              <a:rPr lang="en-US" smtClean="0"/>
              <a:t>‹#›</a:t>
            </a:fld>
            <a:endParaRPr lang="en-US"/>
          </a:p>
        </p:txBody>
      </p:sp>
    </p:spTree>
    <p:extLst>
      <p:ext uri="{BB962C8B-B14F-4D97-AF65-F5344CB8AC3E}">
        <p14:creationId xmlns:p14="http://schemas.microsoft.com/office/powerpoint/2010/main" val="198397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eogebra.org/classic/rgpwpmj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7.jfif"/></Relationships>
</file>

<file path=ppt/slides/_rels/slide13.xml.rels><?xml version="1.0" encoding="UTF-8" standalone="yes"?>
<Relationships xmlns="http://schemas.openxmlformats.org/package/2006/relationships"><Relationship Id="rId8" Type="http://schemas.openxmlformats.org/officeDocument/2006/relationships/image" Target="../media/image7.jfif"/><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hyperlink" Target="https://learningapps.org/display?v=prd9r7eat2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hyperlink" Target="https://forms.gle/KBr7ouF4iN1SdJ1F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docs.google.com/presentation/d/1eSmWdAIfOTPJp27ZLiAOP9Da5wjhbhe5UBhikkWMWSA/preview?usp=sharin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eogebra.org/m/wsaxua4h"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fi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fif"/><Relationship Id="rId5" Type="http://schemas.openxmlformats.org/officeDocument/2006/relationships/image" Target="../media/image4.jfif"/><Relationship Id="rId4" Type="http://schemas.openxmlformats.org/officeDocument/2006/relationships/image" Target="../media/image3.jf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jfi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fif"/><Relationship Id="rId2" Type="http://schemas.openxmlformats.org/officeDocument/2006/relationships/image" Target="../media/image9.jfif"/><Relationship Id="rId1" Type="http://schemas.openxmlformats.org/officeDocument/2006/relationships/slideLayout" Target="../slideLayouts/slideLayout7.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26F9BDF-6D19-4732-9F27-8CB185DAAB9E}"/>
              </a:ext>
            </a:extLst>
          </p:cNvPr>
          <p:cNvSpPr>
            <a:spLocks noGrp="1"/>
          </p:cNvSpPr>
          <p:nvPr>
            <p:ph type="ctrTitle"/>
          </p:nvPr>
        </p:nvSpPr>
        <p:spPr/>
        <p:txBody>
          <a:bodyPr>
            <a:normAutofit/>
          </a:bodyPr>
          <a:lstStyle/>
          <a:p>
            <a:r>
              <a:rPr lang="ro-RO" dirty="0">
                <a:solidFill>
                  <a:srgbClr val="002060"/>
                </a:solidFill>
                <a:effectLst>
                  <a:outerShdw blurRad="38100" dist="38100" dir="2700000" algn="tl">
                    <a:srgbClr val="000000">
                      <a:alpha val="43137"/>
                    </a:srgbClr>
                  </a:outerShdw>
                </a:effectLst>
              </a:rPr>
              <a:t/>
            </a:r>
            <a:br>
              <a:rPr lang="ro-RO" dirty="0">
                <a:solidFill>
                  <a:srgbClr val="002060"/>
                </a:solidFill>
                <a:effectLst>
                  <a:outerShdw blurRad="38100" dist="38100" dir="2700000" algn="tl">
                    <a:srgbClr val="000000">
                      <a:alpha val="43137"/>
                    </a:srgbClr>
                  </a:outerShdw>
                </a:effectLst>
              </a:rPr>
            </a:br>
            <a:endParaRPr lang="ro-RO" dirty="0">
              <a:solidFill>
                <a:srgbClr val="002060"/>
              </a:solidFill>
              <a:effectLst>
                <a:outerShdw blurRad="38100" dist="38100" dir="2700000" algn="tl">
                  <a:srgbClr val="000000">
                    <a:alpha val="43137"/>
                  </a:srgbClr>
                </a:outerShdw>
              </a:effectLst>
            </a:endParaRPr>
          </a:p>
        </p:txBody>
      </p:sp>
      <p:sp>
        <p:nvSpPr>
          <p:cNvPr id="3" name="Subtitlu 2">
            <a:extLst>
              <a:ext uri="{FF2B5EF4-FFF2-40B4-BE49-F238E27FC236}">
                <a16:creationId xmlns="" xmlns:a16="http://schemas.microsoft.com/office/drawing/2014/main" id="{A45AFAB6-8A04-4F2F-AA63-B184156F3E78}"/>
              </a:ext>
            </a:extLst>
          </p:cNvPr>
          <p:cNvSpPr>
            <a:spLocks noGrp="1"/>
          </p:cNvSpPr>
          <p:nvPr>
            <p:ph type="subTitle" idx="1"/>
          </p:nvPr>
        </p:nvSpPr>
        <p:spPr>
          <a:xfrm>
            <a:off x="1962912" y="5288404"/>
            <a:ext cx="9144000" cy="984380"/>
          </a:xfrm>
        </p:spPr>
        <p:txBody>
          <a:bodyPr>
            <a:normAutofit/>
          </a:bodyPr>
          <a:lstStyle/>
          <a:p>
            <a:pPr algn="r"/>
            <a:r>
              <a:rPr lang="ro-RO" sz="3200" b="1" dirty="0">
                <a:solidFill>
                  <a:srgbClr val="0070C0"/>
                </a:solidFill>
                <a:latin typeface="Times New Roman" panose="02020603050405020304" pitchFamily="18" charset="0"/>
                <a:cs typeface="Times New Roman" panose="02020603050405020304" pitchFamily="18" charset="0"/>
              </a:rPr>
              <a:t>p</a:t>
            </a:r>
            <a:r>
              <a:rPr lang="ro-RO" sz="3200" b="1" dirty="0" smtClean="0">
                <a:solidFill>
                  <a:srgbClr val="0070C0"/>
                </a:solidFill>
                <a:latin typeface="Times New Roman" panose="02020603050405020304" pitchFamily="18" charset="0"/>
                <a:cs typeface="Times New Roman" panose="02020603050405020304" pitchFamily="18" charset="0"/>
              </a:rPr>
              <a:t>rof</a:t>
            </a:r>
            <a:r>
              <a:rPr lang="ro-RO" sz="3200" b="1" dirty="0">
                <a:solidFill>
                  <a:srgbClr val="0070C0"/>
                </a:solidFill>
                <a:latin typeface="Times New Roman" panose="02020603050405020304" pitchFamily="18" charset="0"/>
                <a:cs typeface="Times New Roman" panose="02020603050405020304" pitchFamily="18" charset="0"/>
              </a:rPr>
              <a:t>. </a:t>
            </a:r>
            <a:r>
              <a:rPr lang="ro-RO" sz="3200" b="1" dirty="0" smtClean="0">
                <a:solidFill>
                  <a:srgbClr val="0070C0"/>
                </a:solidFill>
                <a:latin typeface="Times New Roman" panose="02020603050405020304" pitchFamily="18" charset="0"/>
                <a:cs typeface="Times New Roman" panose="02020603050405020304" pitchFamily="18" charset="0"/>
              </a:rPr>
              <a:t>Coțofan Mariana Aurora</a:t>
            </a:r>
            <a:endParaRPr lang="ro-RO" sz="3200" b="1"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0E2B88D-ACE4-4034-8D5E-FB15970871F2}"/>
              </a:ext>
            </a:extLst>
          </p:cNvPr>
          <p:cNvSpPr txBox="1"/>
          <p:nvPr/>
        </p:nvSpPr>
        <p:spPr>
          <a:xfrm>
            <a:off x="1405128" y="1122363"/>
            <a:ext cx="8991599" cy="2585323"/>
          </a:xfrm>
          <a:prstGeom prst="rect">
            <a:avLst/>
          </a:prstGeom>
          <a:noFill/>
        </p:spPr>
        <p:txBody>
          <a:bodyPr wrap="square">
            <a:spAutoFit/>
          </a:bodyPr>
          <a:lstStyle/>
          <a:p>
            <a:pPr algn="ctr">
              <a:lnSpc>
                <a:spcPct val="150000"/>
              </a:lnSpc>
            </a:pPr>
            <a:r>
              <a:rPr lang="ro-RO" sz="5400" b="1" dirty="0" smtClean="0">
                <a:solidFill>
                  <a:srgbClr val="0070C0"/>
                </a:solidFill>
                <a:latin typeface="Times New Roman" panose="02020603050405020304" pitchFamily="18" charset="0"/>
                <a:cs typeface="Times New Roman" panose="02020603050405020304" pitchFamily="18" charset="0"/>
              </a:rPr>
              <a:t>Cerc Pedagogic - Matematică</a:t>
            </a:r>
          </a:p>
          <a:p>
            <a:pPr algn="ctr">
              <a:lnSpc>
                <a:spcPct val="150000"/>
              </a:lnSpc>
            </a:pPr>
            <a:r>
              <a:rPr lang="ro-RO" sz="5400" b="1" dirty="0" smtClean="0">
                <a:solidFill>
                  <a:srgbClr val="0070C0"/>
                </a:solidFill>
                <a:latin typeface="Times New Roman" panose="02020603050405020304" pitchFamily="18" charset="0"/>
                <a:cs typeface="Times New Roman" panose="02020603050405020304" pitchFamily="18" charset="0"/>
              </a:rPr>
              <a:t>19 aprilie 2021</a:t>
            </a:r>
          </a:p>
        </p:txBody>
      </p:sp>
    </p:spTree>
    <p:extLst>
      <p:ext uri="{BB962C8B-B14F-4D97-AF65-F5344CB8AC3E}">
        <p14:creationId xmlns:p14="http://schemas.microsoft.com/office/powerpoint/2010/main" val="615824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3242" y="3244334"/>
            <a:ext cx="4602029" cy="646331"/>
          </a:xfrm>
          <a:prstGeom prst="rect">
            <a:avLst/>
          </a:prstGeom>
        </p:spPr>
        <p:txBody>
          <a:bodyPr wrap="none">
            <a:spAutoFit/>
          </a:bodyPr>
          <a:lstStyle/>
          <a:p>
            <a:r>
              <a:rPr lang="en-US" b="1" dirty="0">
                <a:hlinkClick r:id="rId2"/>
              </a:rPr>
              <a:t>https://</a:t>
            </a:r>
            <a:r>
              <a:rPr lang="en-US" b="1" dirty="0" smtClean="0">
                <a:hlinkClick r:id="rId2"/>
              </a:rPr>
              <a:t>www.geogebra.org/classic/rgpwpmjm</a:t>
            </a:r>
            <a:endParaRPr lang="ro-RO" b="1" dirty="0" smtClean="0"/>
          </a:p>
          <a:p>
            <a:endParaRPr lang="en-US" b="1" dirty="0"/>
          </a:p>
        </p:txBody>
      </p:sp>
      <p:sp>
        <p:nvSpPr>
          <p:cNvPr id="2" name="TextBox 1"/>
          <p:cNvSpPr txBox="1"/>
          <p:nvPr/>
        </p:nvSpPr>
        <p:spPr>
          <a:xfrm>
            <a:off x="525845" y="1537116"/>
            <a:ext cx="7462981" cy="707886"/>
          </a:xfrm>
          <a:prstGeom prst="rect">
            <a:avLst/>
          </a:prstGeom>
          <a:noFill/>
        </p:spPr>
        <p:txBody>
          <a:bodyPr wrap="square" rtlCol="0">
            <a:spAutoFit/>
          </a:bodyPr>
          <a:lstStyle/>
          <a:p>
            <a:r>
              <a:rPr lang="ro-RO" sz="4000" b="1" dirty="0" smtClean="0">
                <a:solidFill>
                  <a:srgbClr val="0070C0"/>
                </a:solidFill>
              </a:rPr>
              <a:t>Cum putem afla aria unui disc?</a:t>
            </a:r>
          </a:p>
        </p:txBody>
      </p:sp>
    </p:spTree>
    <p:extLst>
      <p:ext uri="{BB962C8B-B14F-4D97-AF65-F5344CB8AC3E}">
        <p14:creationId xmlns:p14="http://schemas.microsoft.com/office/powerpoint/2010/main" val="50116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9" y="348056"/>
            <a:ext cx="11563926" cy="5354992"/>
          </a:xfrm>
          <a:prstGeom prst="rect">
            <a:avLst/>
          </a:prstGeom>
        </p:spPr>
        <p:txBody>
          <a:bodyPr wrap="square">
            <a:spAutoFit/>
          </a:bodyPr>
          <a:lstStyle/>
          <a:p>
            <a:pPr>
              <a:lnSpc>
                <a:spcPct val="107000"/>
              </a:lnSpc>
              <a:spcAft>
                <a:spcPts val="800"/>
              </a:spcAft>
            </a:pPr>
            <a:r>
              <a:rPr lang="ro-RO"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Fișă de lucru:</a:t>
            </a:r>
            <a:endPar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1.Află aria unui disc mărginit de un cerc cu raza de 5 cm.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2.Află aria discului mărginit de un cerc cu diametrul de 12 cm.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3.Află aria unui disc mărginit de un cerc cu lungimea de 168</a:t>
            </a:r>
            <a:r>
              <a:rPr lang="ro-RO"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o-RO" sz="2400" dirty="0">
                <a:latin typeface="Times New Roman" panose="02020603050405020304" pitchFamily="18" charset="0"/>
                <a:ea typeface="Calibri" panose="020F0502020204030204" pitchFamily="34" charset="0"/>
                <a:cs typeface="Times New Roman" panose="02020603050405020304" pitchFamily="18" charset="0"/>
              </a:rPr>
              <a:t> cm.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4.Află lungimea unui cerc, știind că aria discului mărginit de cerc este de 196</a:t>
            </a:r>
            <a:r>
              <a:rPr lang="ro-RO"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o-RO" sz="2400" dirty="0">
                <a:latin typeface="Times New Roman" panose="02020603050405020304" pitchFamily="18" charset="0"/>
                <a:ea typeface="Calibri" panose="020F0502020204030204" pitchFamily="34" charset="0"/>
                <a:cs typeface="Times New Roman" panose="02020603050405020304" pitchFamily="18" charset="0"/>
              </a:rPr>
              <a:t> cm</a:t>
            </a:r>
            <a:r>
              <a:rPr lang="ro-RO"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5. Fie AB diametrul unui cerc cu raza de 16 cm. Află aria sectorului de cerc corespunzător arcului AB.</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6. Măsura unghiului la centru AOB este de 40</a:t>
            </a:r>
            <a:r>
              <a:rPr lang="ro-RO" sz="2400" baseline="30000" dirty="0">
                <a:latin typeface="Times New Roman" panose="02020603050405020304" pitchFamily="18" charset="0"/>
                <a:ea typeface="Calibri" panose="020F0502020204030204" pitchFamily="34" charset="0"/>
                <a:cs typeface="Times New Roman" panose="02020603050405020304" pitchFamily="18" charset="0"/>
              </a:rPr>
              <a:t>o</a:t>
            </a:r>
            <a:r>
              <a:rPr lang="ro-RO" sz="2400" dirty="0">
                <a:latin typeface="Times New Roman" panose="02020603050405020304" pitchFamily="18" charset="0"/>
                <a:ea typeface="Calibri" panose="020F0502020204030204" pitchFamily="34" charset="0"/>
                <a:cs typeface="Times New Roman" panose="02020603050405020304" pitchFamily="18" charset="0"/>
              </a:rPr>
              <a:t>. Dacă raza cercului este de 8 cm, afla aria sectorului de cerc cuprins între laturile unghiului AOB.</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7.Se dă un cerc de centru O cu rază de 20 cm și punctele A, B aparținând cercului. Dacă lungimea arcului AB este de 15</a:t>
            </a:r>
            <a:r>
              <a:rPr lang="ro-RO"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o-RO" sz="2400" dirty="0">
                <a:latin typeface="Times New Roman" panose="02020603050405020304" pitchFamily="18" charset="0"/>
                <a:ea typeface="Calibri" panose="020F0502020204030204" pitchFamily="34" charset="0"/>
                <a:cs typeface="Times New Roman" panose="02020603050405020304" pitchFamily="18" charset="0"/>
              </a:rPr>
              <a:t> cm, află aria sectorului de cerc corespunzător arcului AB.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82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123" y="2653797"/>
            <a:ext cx="8469113" cy="523220"/>
          </a:xfrm>
          <a:prstGeom prst="rect">
            <a:avLst/>
          </a:prstGeom>
        </p:spPr>
        <p:txBody>
          <a:bodyPr wrap="none">
            <a:spAutoFit/>
          </a:bodyPr>
          <a:lstStyle/>
          <a:p>
            <a:pPr marL="228600" marR="0" algn="ctr">
              <a:spcBef>
                <a:spcPts val="0"/>
              </a:spcBef>
              <a:spcAft>
                <a:spcPts val="0"/>
              </a:spcAft>
            </a:pPr>
            <a:r>
              <a:rPr lang="ro-RO"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Care este suprafața rondului de flori realizat de Elena?</a:t>
            </a:r>
            <a:endParaRPr lang="en-US" sz="1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575518" y="5007785"/>
                <a:ext cx="3496726" cy="766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a:latin typeface="Cambria Math" panose="02040503050406030204" pitchFamily="18" charset="0"/>
                            </a:rPr>
                            <m:t>𝑨</m:t>
                          </m:r>
                        </m:e>
                        <m:sub>
                          <m:r>
                            <a:rPr lang="en-US" sz="4000" b="1" i="0">
                              <a:latin typeface="Cambria Math" panose="02040503050406030204" pitchFamily="18" charset="0"/>
                            </a:rPr>
                            <m:t> </m:t>
                          </m:r>
                          <m:r>
                            <a:rPr lang="en-US" sz="4000" b="1" i="1">
                              <a:latin typeface="Cambria Math" panose="02040503050406030204" pitchFamily="18" charset="0"/>
                            </a:rPr>
                            <m:t>𝒓𝒐𝒏𝒅</m:t>
                          </m:r>
                          <m:r>
                            <a:rPr lang="en-US" sz="4000" b="1" i="0">
                              <a:latin typeface="Cambria Math" panose="02040503050406030204" pitchFamily="18" charset="0"/>
                            </a:rPr>
                            <m:t> </m:t>
                          </m:r>
                          <m:r>
                            <a:rPr lang="en-US" sz="4000" b="1" i="1">
                              <a:latin typeface="Cambria Math" panose="02040503050406030204" pitchFamily="18" charset="0"/>
                            </a:rPr>
                            <m:t>𝒇𝒍𝒐𝒓𝒊</m:t>
                          </m:r>
                        </m:sub>
                      </m:sSub>
                      <m:r>
                        <a:rPr lang="en-US" sz="4000" b="1" i="0">
                          <a:latin typeface="Cambria Math" panose="02040503050406030204" pitchFamily="18" charset="0"/>
                        </a:rPr>
                        <m:t>= ?</m:t>
                      </m:r>
                    </m:oMath>
                  </m:oMathPara>
                </a14:m>
                <a:endParaRPr lang="en-US" sz="4000" b="1"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5518" y="5007785"/>
                <a:ext cx="3496726" cy="766172"/>
              </a:xfrm>
              <a:prstGeom prst="rect">
                <a:avLst/>
              </a:prstGeom>
              <a:blipFill rotWithShape="0">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141380" y="3273641"/>
            <a:ext cx="3667125" cy="3190875"/>
          </a:xfrm>
          <a:prstGeom prst="rect">
            <a:avLst/>
          </a:prstGeom>
        </p:spPr>
      </p:pic>
      <p:sp>
        <p:nvSpPr>
          <p:cNvPr id="5" name="TextBox 4"/>
          <p:cNvSpPr txBox="1"/>
          <p:nvPr/>
        </p:nvSpPr>
        <p:spPr>
          <a:xfrm>
            <a:off x="450503" y="3367987"/>
            <a:ext cx="7243481" cy="1446550"/>
          </a:xfrm>
          <a:prstGeom prst="rect">
            <a:avLst/>
          </a:prstGeom>
          <a:noFill/>
        </p:spPr>
        <p:txBody>
          <a:bodyPr wrap="square" rtlCol="0">
            <a:spAutoFit/>
          </a:bodyPr>
          <a:lstStyle/>
          <a:p>
            <a:r>
              <a:rPr lang="ro-RO" sz="4400" b="1" dirty="0">
                <a:latin typeface="Times New Roman" panose="02020603050405020304" pitchFamily="18" charset="0"/>
                <a:cs typeface="Times New Roman" panose="02020603050405020304" pitchFamily="18" charset="0"/>
              </a:rPr>
              <a:t>r</a:t>
            </a:r>
            <a:r>
              <a:rPr lang="ro-RO" sz="4400" b="1" dirty="0" smtClean="0">
                <a:latin typeface="Times New Roman" panose="02020603050405020304" pitchFamily="18" charset="0"/>
                <a:cs typeface="Times New Roman" panose="02020603050405020304" pitchFamily="18" charset="0"/>
              </a:rPr>
              <a:t>ond flori sub formă de cerc </a:t>
            </a:r>
          </a:p>
          <a:p>
            <a:r>
              <a:rPr lang="ro-RO" sz="4400" b="1" dirty="0" smtClean="0">
                <a:latin typeface="Times New Roman" panose="02020603050405020304" pitchFamily="18" charset="0"/>
                <a:cs typeface="Times New Roman" panose="02020603050405020304" pitchFamily="18" charset="0"/>
              </a:rPr>
              <a:t>R = 2 m</a:t>
            </a:r>
            <a:endParaRPr lang="en-US" sz="4400" b="1"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104829" y="1119812"/>
            <a:ext cx="2647315" cy="130365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901714806"/>
              </p:ext>
            </p:extLst>
          </p:nvPr>
        </p:nvGraphicFramePr>
        <p:xfrm>
          <a:off x="108527" y="0"/>
          <a:ext cx="7483857" cy="822960"/>
        </p:xfrm>
        <a:graphic>
          <a:graphicData uri="http://schemas.openxmlformats.org/drawingml/2006/table">
            <a:tbl>
              <a:tblPr>
                <a:tableStyleId>{5C22544A-7EE6-4342-B048-85BDC9FD1C3A}</a:tableStyleId>
              </a:tblPr>
              <a:tblGrid>
                <a:gridCol w="7483857"/>
              </a:tblGrid>
              <a:tr h="0">
                <a:tc>
                  <a:txBody>
                    <a:bodyPr/>
                    <a:lstStyle/>
                    <a:p>
                      <a:pPr algn="l">
                        <a:lnSpc>
                          <a:spcPct val="150000"/>
                        </a:lnSpc>
                        <a:spcAft>
                          <a:spcPts val="0"/>
                        </a:spcAft>
                      </a:pPr>
                      <a:r>
                        <a:rPr lang="ro-RO" sz="3600" b="1" dirty="0">
                          <a:solidFill>
                            <a:srgbClr val="0070C0"/>
                          </a:solidFill>
                          <a:effectLst/>
                          <a:latin typeface="Times New Roman" panose="02020603050405020304" pitchFamily="18" charset="0"/>
                          <a:cs typeface="Times New Roman" panose="02020603050405020304" pitchFamily="18" charset="0"/>
                        </a:rPr>
                        <a:t>Asigurarea </a:t>
                      </a:r>
                      <a:r>
                        <a:rPr lang="ro-RO" sz="3600" b="1" dirty="0" smtClean="0">
                          <a:solidFill>
                            <a:srgbClr val="0070C0"/>
                          </a:solidFill>
                          <a:effectLst/>
                          <a:latin typeface="Times New Roman" panose="02020603050405020304" pitchFamily="18" charset="0"/>
                          <a:cs typeface="Times New Roman" panose="02020603050405020304" pitchFamily="18" charset="0"/>
                        </a:rPr>
                        <a:t>feed-back-ului:</a:t>
                      </a:r>
                      <a:endParaRPr lang="en-US"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noFill/>
                  </a:tcPr>
                </a:tc>
              </a:tr>
            </a:tbl>
          </a:graphicData>
        </a:graphic>
      </p:graphicFrame>
    </p:spTree>
    <p:extLst>
      <p:ext uri="{BB962C8B-B14F-4D97-AF65-F5344CB8AC3E}">
        <p14:creationId xmlns:p14="http://schemas.microsoft.com/office/powerpoint/2010/main" val="24270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75518" y="3280713"/>
                <a:ext cx="3496726" cy="766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a:latin typeface="Cambria Math" panose="02040503050406030204" pitchFamily="18" charset="0"/>
                            </a:rPr>
                            <m:t>𝑨</m:t>
                          </m:r>
                        </m:e>
                        <m:sub>
                          <m:r>
                            <a:rPr lang="en-US" sz="4000" b="1" i="0">
                              <a:latin typeface="Cambria Math" panose="02040503050406030204" pitchFamily="18" charset="0"/>
                            </a:rPr>
                            <m:t> </m:t>
                          </m:r>
                          <m:r>
                            <a:rPr lang="en-US" sz="4000" b="1" i="1">
                              <a:latin typeface="Cambria Math" panose="02040503050406030204" pitchFamily="18" charset="0"/>
                            </a:rPr>
                            <m:t>𝒓𝒐𝒏𝒅</m:t>
                          </m:r>
                          <m:r>
                            <a:rPr lang="en-US" sz="4000" b="1" i="0">
                              <a:latin typeface="Cambria Math" panose="02040503050406030204" pitchFamily="18" charset="0"/>
                            </a:rPr>
                            <m:t> </m:t>
                          </m:r>
                          <m:r>
                            <a:rPr lang="en-US" sz="4000" b="1" i="1">
                              <a:latin typeface="Cambria Math" panose="02040503050406030204" pitchFamily="18" charset="0"/>
                            </a:rPr>
                            <m:t>𝒇𝒍𝒐𝒓𝒊</m:t>
                          </m:r>
                        </m:sub>
                      </m:sSub>
                      <m:r>
                        <a:rPr lang="en-US" sz="4000" b="1" i="0">
                          <a:latin typeface="Cambria Math" panose="02040503050406030204" pitchFamily="18" charset="0"/>
                        </a:rPr>
                        <m:t>= ?</m:t>
                      </m:r>
                    </m:oMath>
                  </m:oMathPara>
                </a14:m>
                <a:endParaRPr lang="en-US" sz="4000" b="1"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5518" y="3280713"/>
                <a:ext cx="3496726" cy="76617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29762" y="4285446"/>
                <a:ext cx="5260094" cy="766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a:latin typeface="Cambria Math" panose="02040503050406030204" pitchFamily="18" charset="0"/>
                            </a:rPr>
                            <m:t>𝑨</m:t>
                          </m:r>
                        </m:e>
                        <m:sub>
                          <m:r>
                            <a:rPr lang="en-US" sz="4000" b="1" i="0">
                              <a:latin typeface="Cambria Math" panose="02040503050406030204" pitchFamily="18" charset="0"/>
                            </a:rPr>
                            <m:t> </m:t>
                          </m:r>
                          <m:r>
                            <a:rPr lang="en-US" sz="4000" b="1" i="1">
                              <a:latin typeface="Cambria Math" panose="02040503050406030204" pitchFamily="18" charset="0"/>
                            </a:rPr>
                            <m:t>𝒓𝒐𝒏𝒅</m:t>
                          </m:r>
                          <m:r>
                            <a:rPr lang="en-US" sz="4000" b="1" i="0">
                              <a:latin typeface="Cambria Math" panose="02040503050406030204" pitchFamily="18" charset="0"/>
                            </a:rPr>
                            <m:t> </m:t>
                          </m:r>
                          <m:r>
                            <a:rPr lang="en-US" sz="4000" b="1" i="1">
                              <a:latin typeface="Cambria Math" panose="02040503050406030204" pitchFamily="18" charset="0"/>
                            </a:rPr>
                            <m:t>𝒇𝒍𝒐𝒓𝒊</m:t>
                          </m:r>
                        </m:sub>
                      </m:sSub>
                      <m:r>
                        <a:rPr lang="en-US" sz="4000" b="1" i="0">
                          <a:latin typeface="Cambria Math" panose="02040503050406030204" pitchFamily="18" charset="0"/>
                        </a:rPr>
                        <m:t>= </m:t>
                      </m:r>
                      <m:sSub>
                        <m:sSubPr>
                          <m:ctrlPr>
                            <a:rPr lang="en-US" sz="4000" b="1" i="1">
                              <a:latin typeface="Cambria Math" panose="02040503050406030204" pitchFamily="18" charset="0"/>
                            </a:rPr>
                          </m:ctrlPr>
                        </m:sSubPr>
                        <m:e>
                          <m:r>
                            <a:rPr lang="en-US" sz="4000" b="1" i="1">
                              <a:latin typeface="Cambria Math" panose="02040503050406030204" pitchFamily="18" charset="0"/>
                            </a:rPr>
                            <m:t>𝑨</m:t>
                          </m:r>
                        </m:e>
                        <m:sub>
                          <m:r>
                            <a:rPr lang="en-US" sz="4000" b="1" i="0">
                              <a:latin typeface="Cambria Math" panose="02040503050406030204" pitchFamily="18" charset="0"/>
                            </a:rPr>
                            <m:t> </m:t>
                          </m:r>
                          <m:r>
                            <a:rPr lang="en-US" sz="4000" b="1" i="1">
                              <a:latin typeface="Cambria Math" panose="02040503050406030204" pitchFamily="18" charset="0"/>
                            </a:rPr>
                            <m:t>𝒅𝒊𝒔𝒄</m:t>
                          </m:r>
                        </m:sub>
                      </m:sSub>
                      <m:r>
                        <a:rPr lang="en-US" sz="4000" b="1" i="0">
                          <a:latin typeface="Cambria Math" panose="02040503050406030204" pitchFamily="18" charset="0"/>
                        </a:rPr>
                        <m:t>= </m:t>
                      </m:r>
                    </m:oMath>
                  </m:oMathPara>
                </a14:m>
                <a:endParaRPr lang="en-US" sz="4000" b="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829762" y="4285446"/>
                <a:ext cx="5260094" cy="76617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26030" y="5093901"/>
                <a:ext cx="4698016" cy="794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a:latin typeface="Cambria Math" panose="02040503050406030204" pitchFamily="18" charset="0"/>
                            </a:rPr>
                            <m:t>𝑨</m:t>
                          </m:r>
                        </m:e>
                        <m:sub>
                          <m:r>
                            <a:rPr lang="en-US" sz="4000" b="1" i="0">
                              <a:latin typeface="Cambria Math" panose="02040503050406030204" pitchFamily="18" charset="0"/>
                            </a:rPr>
                            <m:t> </m:t>
                          </m:r>
                          <m:r>
                            <a:rPr lang="en-US" sz="4000" b="1" i="1">
                              <a:latin typeface="Cambria Math" panose="02040503050406030204" pitchFamily="18" charset="0"/>
                            </a:rPr>
                            <m:t>𝒓𝒐𝒏𝒅</m:t>
                          </m:r>
                          <m:r>
                            <a:rPr lang="en-US" sz="4000" b="1" i="0">
                              <a:latin typeface="Cambria Math" panose="02040503050406030204" pitchFamily="18" charset="0"/>
                            </a:rPr>
                            <m:t> </m:t>
                          </m:r>
                          <m:r>
                            <a:rPr lang="en-US" sz="4000" b="1" i="1">
                              <a:latin typeface="Cambria Math" panose="02040503050406030204" pitchFamily="18" charset="0"/>
                            </a:rPr>
                            <m:t>𝒇𝒍𝒐𝒓𝒊</m:t>
                          </m:r>
                        </m:sub>
                      </m:sSub>
                      <m:r>
                        <a:rPr lang="en-US" sz="4000" b="1" i="0">
                          <a:latin typeface="Cambria Math" panose="02040503050406030204" pitchFamily="18" charset="0"/>
                        </a:rPr>
                        <m:t>= </m:t>
                      </m:r>
                      <m:r>
                        <a:rPr lang="en-US" sz="4000" b="1" i="1">
                          <a:latin typeface="Cambria Math" panose="02040503050406030204" pitchFamily="18" charset="0"/>
                        </a:rPr>
                        <m:t>𝝅</m:t>
                      </m:r>
                      <m:sSup>
                        <m:sSupPr>
                          <m:ctrlPr>
                            <a:rPr lang="en-US" sz="4000" b="1" i="1">
                              <a:latin typeface="Cambria Math" panose="02040503050406030204" pitchFamily="18" charset="0"/>
                            </a:rPr>
                          </m:ctrlPr>
                        </m:sSupPr>
                        <m:e>
                          <m:r>
                            <a:rPr lang="en-US" sz="4000" b="1" i="0">
                              <a:latin typeface="Cambria Math" panose="02040503050406030204" pitchFamily="18" charset="0"/>
                            </a:rPr>
                            <m:t>∙</m:t>
                          </m:r>
                          <m:r>
                            <a:rPr lang="en-US" sz="4000" b="1" i="0">
                              <a:latin typeface="Cambria Math" panose="02040503050406030204" pitchFamily="18" charset="0"/>
                            </a:rPr>
                            <m:t>𝟐</m:t>
                          </m:r>
                        </m:e>
                        <m:sup>
                          <m:r>
                            <a:rPr lang="en-US" sz="4000" b="1" i="0">
                              <a:latin typeface="Cambria Math" panose="02040503050406030204" pitchFamily="18" charset="0"/>
                            </a:rPr>
                            <m:t>𝟐</m:t>
                          </m:r>
                        </m:sup>
                      </m:sSup>
                    </m:oMath>
                  </m:oMathPara>
                </a14:m>
                <a:endParaRPr lang="en-US" sz="4000" b="1"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926030" y="5093901"/>
                <a:ext cx="4698016" cy="79425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29762" y="5887345"/>
                <a:ext cx="4914038" cy="794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a:latin typeface="Cambria Math" panose="02040503050406030204" pitchFamily="18" charset="0"/>
                            </a:rPr>
                            <m:t>𝑨</m:t>
                          </m:r>
                        </m:e>
                        <m:sub>
                          <m:r>
                            <a:rPr lang="en-US" sz="4000" b="1" i="0">
                              <a:latin typeface="Cambria Math" panose="02040503050406030204" pitchFamily="18" charset="0"/>
                            </a:rPr>
                            <m:t> </m:t>
                          </m:r>
                          <m:r>
                            <a:rPr lang="en-US" sz="4000" b="1" i="1">
                              <a:latin typeface="Cambria Math" panose="02040503050406030204" pitchFamily="18" charset="0"/>
                            </a:rPr>
                            <m:t>𝒓𝒐𝒏𝒅</m:t>
                          </m:r>
                          <m:r>
                            <a:rPr lang="en-US" sz="4000" b="1" i="0">
                              <a:latin typeface="Cambria Math" panose="02040503050406030204" pitchFamily="18" charset="0"/>
                            </a:rPr>
                            <m:t> </m:t>
                          </m:r>
                          <m:r>
                            <a:rPr lang="en-US" sz="4000" b="1" i="1">
                              <a:latin typeface="Cambria Math" panose="02040503050406030204" pitchFamily="18" charset="0"/>
                            </a:rPr>
                            <m:t>𝒇𝒍𝒐𝒓𝒊</m:t>
                          </m:r>
                        </m:sub>
                      </m:sSub>
                      <m:r>
                        <a:rPr lang="en-US" sz="4000" b="1" i="0">
                          <a:latin typeface="Cambria Math" panose="02040503050406030204" pitchFamily="18" charset="0"/>
                        </a:rPr>
                        <m:t>= </m:t>
                      </m:r>
                      <m:r>
                        <a:rPr lang="en-US" sz="4000" b="1" i="0">
                          <a:latin typeface="Cambria Math" panose="02040503050406030204" pitchFamily="18" charset="0"/>
                        </a:rPr>
                        <m:t>𝟒</m:t>
                      </m:r>
                      <m:r>
                        <a:rPr lang="en-US" sz="4000" b="1" i="1">
                          <a:latin typeface="Cambria Math" panose="02040503050406030204" pitchFamily="18" charset="0"/>
                        </a:rPr>
                        <m:t>𝝅</m:t>
                      </m:r>
                      <m:sSup>
                        <m:sSupPr>
                          <m:ctrlPr>
                            <a:rPr lang="en-US" sz="4000" b="1" i="1">
                              <a:latin typeface="Cambria Math" panose="02040503050406030204" pitchFamily="18" charset="0"/>
                            </a:rPr>
                          </m:ctrlPr>
                        </m:sSupPr>
                        <m:e>
                          <m:r>
                            <a:rPr lang="en-US" sz="4000" b="1" i="0">
                              <a:latin typeface="Cambria Math" panose="02040503050406030204" pitchFamily="18" charset="0"/>
                            </a:rPr>
                            <m:t> </m:t>
                          </m:r>
                          <m:r>
                            <a:rPr lang="en-US" sz="4000" b="1" i="1">
                              <a:latin typeface="Cambria Math" panose="02040503050406030204" pitchFamily="18" charset="0"/>
                            </a:rPr>
                            <m:t>𝒎</m:t>
                          </m:r>
                        </m:e>
                        <m:sup>
                          <m:r>
                            <a:rPr lang="en-US" sz="4000" b="1" i="0">
                              <a:latin typeface="Cambria Math" panose="02040503050406030204" pitchFamily="18" charset="0"/>
                            </a:rPr>
                            <m:t>𝟐</m:t>
                          </m:r>
                        </m:sup>
                      </m:sSup>
                    </m:oMath>
                  </m:oMathPara>
                </a14:m>
                <a:endParaRPr lang="en-US" sz="4000" b="1"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29762" y="5887345"/>
                <a:ext cx="4914038" cy="79425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74238" y="4254204"/>
                <a:ext cx="1267142" cy="7218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𝝅</m:t>
                      </m:r>
                      <m:sSup>
                        <m:sSupPr>
                          <m:ctrlPr>
                            <a:rPr lang="en-US" sz="4000" b="1" i="1">
                              <a:latin typeface="Cambria Math" panose="02040503050406030204" pitchFamily="18" charset="0"/>
                            </a:rPr>
                          </m:ctrlPr>
                        </m:sSupPr>
                        <m:e>
                          <m:r>
                            <a:rPr lang="en-US" sz="4000" b="1" i="1">
                              <a:latin typeface="Cambria Math" panose="02040503050406030204" pitchFamily="18" charset="0"/>
                            </a:rPr>
                            <m:t>𝑹</m:t>
                          </m:r>
                        </m:e>
                        <m:sup>
                          <m:r>
                            <a:rPr lang="en-US" sz="4000" b="1" i="0">
                              <a:latin typeface="Cambria Math" panose="02040503050406030204" pitchFamily="18" charset="0"/>
                            </a:rPr>
                            <m:t>𝟐</m:t>
                          </m:r>
                        </m:sup>
                      </m:sSup>
                    </m:oMath>
                  </m:oMathPara>
                </a14:m>
                <a:endParaRPr lang="en-US" sz="4000" b="1"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74238" y="4254204"/>
                <a:ext cx="1267142" cy="721801"/>
              </a:xfrm>
              <a:prstGeom prst="rect">
                <a:avLst/>
              </a:prstGeom>
              <a:blipFill rotWithShape="0">
                <a:blip r:embed="rId6"/>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7"/>
          <a:stretch>
            <a:fillRect/>
          </a:stretch>
        </p:blipFill>
        <p:spPr>
          <a:xfrm>
            <a:off x="8244660" y="2448301"/>
            <a:ext cx="3667125" cy="3190875"/>
          </a:xfrm>
          <a:prstGeom prst="rect">
            <a:avLst/>
          </a:prstGeom>
        </p:spPr>
      </p:pic>
      <p:sp>
        <p:nvSpPr>
          <p:cNvPr id="13" name="TextBox 12"/>
          <p:cNvSpPr txBox="1"/>
          <p:nvPr/>
        </p:nvSpPr>
        <p:spPr>
          <a:xfrm>
            <a:off x="838068" y="1678755"/>
            <a:ext cx="7243481" cy="1446550"/>
          </a:xfrm>
          <a:prstGeom prst="rect">
            <a:avLst/>
          </a:prstGeom>
          <a:noFill/>
        </p:spPr>
        <p:txBody>
          <a:bodyPr wrap="square" rtlCol="0">
            <a:spAutoFit/>
          </a:bodyPr>
          <a:lstStyle/>
          <a:p>
            <a:r>
              <a:rPr lang="ro-RO" sz="4400" b="1" dirty="0">
                <a:latin typeface="Times New Roman" panose="02020603050405020304" pitchFamily="18" charset="0"/>
                <a:cs typeface="Times New Roman" panose="02020603050405020304" pitchFamily="18" charset="0"/>
              </a:rPr>
              <a:t>r</a:t>
            </a:r>
            <a:r>
              <a:rPr lang="ro-RO" sz="4400" b="1" dirty="0" smtClean="0">
                <a:latin typeface="Times New Roman" panose="02020603050405020304" pitchFamily="18" charset="0"/>
                <a:cs typeface="Times New Roman" panose="02020603050405020304" pitchFamily="18" charset="0"/>
              </a:rPr>
              <a:t>ond flori sub formă de cerc </a:t>
            </a:r>
          </a:p>
          <a:p>
            <a:r>
              <a:rPr lang="ro-RO" sz="4400" b="1" dirty="0" smtClean="0">
                <a:latin typeface="Times New Roman" panose="02020603050405020304" pitchFamily="18" charset="0"/>
                <a:cs typeface="Times New Roman" panose="02020603050405020304" pitchFamily="18" charset="0"/>
              </a:rPr>
              <a:t>R = 2 m</a:t>
            </a:r>
            <a:endParaRPr lang="en-US" sz="4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998152" y="120311"/>
            <a:ext cx="4749505" cy="1569660"/>
          </a:xfrm>
          <a:prstGeom prst="rect">
            <a:avLst/>
          </a:prstGeom>
        </p:spPr>
        <p:txBody>
          <a:bodyPr wrap="square">
            <a:spAutoFit/>
          </a:bodyPr>
          <a:lstStyle/>
          <a:p>
            <a:pPr>
              <a:tabLst>
                <a:tab pos="838200" algn="l"/>
              </a:tabLst>
            </a:pPr>
            <a:r>
              <a:rPr lang="ro-RO" sz="4800" b="1" dirty="0">
                <a:solidFill>
                  <a:srgbClr val="FF0000"/>
                </a:solidFill>
                <a:latin typeface="Times New Roman" panose="02020603050405020304" pitchFamily="18" charset="0"/>
                <a:ea typeface="Times New Roman" panose="02020603050405020304" pitchFamily="18" charset="0"/>
              </a:rPr>
              <a:t>Ne </a:t>
            </a:r>
            <a:r>
              <a:rPr lang="ro-RO" sz="4800" b="1" dirty="0" smtClean="0">
                <a:solidFill>
                  <a:srgbClr val="FF0000"/>
                </a:solidFill>
                <a:latin typeface="Times New Roman" panose="02020603050405020304" pitchFamily="18" charset="0"/>
                <a:ea typeface="Times New Roman" panose="02020603050405020304" pitchFamily="18" charset="0"/>
              </a:rPr>
              <a:t>verificăm:</a:t>
            </a:r>
            <a:endParaRPr lang="en-US" sz="3600" b="1" dirty="0" smtClean="0">
              <a:solidFill>
                <a:srgbClr val="FF0000"/>
              </a:solidFill>
              <a:effectLst/>
              <a:latin typeface="Times New Roman" panose="02020603050405020304" pitchFamily="18" charset="0"/>
              <a:ea typeface="Times New Roman" panose="02020603050405020304" pitchFamily="18" charset="0"/>
            </a:endParaRPr>
          </a:p>
          <a:p>
            <a:pPr>
              <a:tabLst>
                <a:tab pos="838200" algn="l"/>
              </a:tabLst>
            </a:pPr>
            <a:r>
              <a:rPr lang="ro-RO" sz="4800" b="1" dirty="0">
                <a:solidFill>
                  <a:srgbClr val="FF0000"/>
                </a:solidFill>
                <a:latin typeface="Times New Roman" panose="02020603050405020304" pitchFamily="18" charset="0"/>
                <a:ea typeface="Times New Roman" panose="02020603050405020304" pitchFamily="18" charset="0"/>
              </a:rPr>
              <a:t> </a:t>
            </a:r>
            <a:endParaRPr lang="en-US" sz="3600" b="1" dirty="0">
              <a:solidFill>
                <a:srgbClr val="FF0000"/>
              </a:solidFill>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84990" y="1074532"/>
            <a:ext cx="8469113" cy="523220"/>
          </a:xfrm>
          <a:prstGeom prst="rect">
            <a:avLst/>
          </a:prstGeom>
        </p:spPr>
        <p:txBody>
          <a:bodyPr wrap="none">
            <a:spAutoFit/>
          </a:bodyPr>
          <a:lstStyle/>
          <a:p>
            <a:pPr marL="228600" marR="0" algn="ctr">
              <a:spcBef>
                <a:spcPts val="0"/>
              </a:spcBef>
              <a:spcAft>
                <a:spcPts val="0"/>
              </a:spcAft>
            </a:pPr>
            <a:r>
              <a:rPr lang="ro-RO"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Care este suprafața rondului de flori realizat de Elena?</a:t>
            </a:r>
            <a:endParaRPr lang="en-US" sz="1600" dirty="0">
              <a:effectLst/>
              <a:latin typeface="Times New Roman" panose="02020603050405020304" pitchFamily="18" charset="0"/>
              <a:ea typeface="Times New Roman" panose="02020603050405020304" pitchFamily="18" charset="0"/>
            </a:endParaRPr>
          </a:p>
        </p:txBody>
      </p:sp>
      <p:pic>
        <p:nvPicPr>
          <p:cNvPr id="16" name="Picture 15"/>
          <p:cNvPicPr/>
          <p:nvPr/>
        </p:nvPicPr>
        <p:blipFill>
          <a:blip r:embed="rId8">
            <a:extLst>
              <a:ext uri="{28A0092B-C50C-407E-A947-70E740481C1C}">
                <a14:useLocalDpi xmlns:a14="http://schemas.microsoft.com/office/drawing/2010/main" val="0"/>
              </a:ext>
            </a:extLst>
          </a:blip>
          <a:stretch>
            <a:fillRect/>
          </a:stretch>
        </p:blipFill>
        <p:spPr>
          <a:xfrm>
            <a:off x="9113795" y="1081214"/>
            <a:ext cx="2647315" cy="1303655"/>
          </a:xfrm>
          <a:prstGeom prst="rect">
            <a:avLst/>
          </a:prstGeom>
        </p:spPr>
      </p:pic>
    </p:spTree>
    <p:extLst>
      <p:ext uri="{BB962C8B-B14F-4D97-AF65-F5344CB8AC3E}">
        <p14:creationId xmlns:p14="http://schemas.microsoft.com/office/powerpoint/2010/main" val="1201209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984" y="1911096"/>
            <a:ext cx="6812280" cy="1200329"/>
          </a:xfrm>
          <a:prstGeom prst="rect">
            <a:avLst/>
          </a:prstGeom>
          <a:noFill/>
        </p:spPr>
        <p:txBody>
          <a:bodyPr wrap="square" rtlCol="0">
            <a:spAutoFit/>
          </a:bodyPr>
          <a:lstStyle/>
          <a:p>
            <a:r>
              <a:rPr lang="ro-RO" sz="3600" b="1" dirty="0" smtClean="0"/>
              <a:t>Joc în aplicația LearningApps</a:t>
            </a:r>
          </a:p>
          <a:p>
            <a:endParaRPr lang="en-US" sz="3600" b="1" dirty="0"/>
          </a:p>
        </p:txBody>
      </p:sp>
      <p:sp>
        <p:nvSpPr>
          <p:cNvPr id="5" name="TextBox 4"/>
          <p:cNvSpPr txBox="1"/>
          <p:nvPr/>
        </p:nvSpPr>
        <p:spPr>
          <a:xfrm>
            <a:off x="3452178" y="3282696"/>
            <a:ext cx="5563806" cy="646331"/>
          </a:xfrm>
          <a:prstGeom prst="rect">
            <a:avLst/>
          </a:prstGeom>
          <a:noFill/>
        </p:spPr>
        <p:txBody>
          <a:bodyPr wrap="square" rtlCol="0">
            <a:spAutoFit/>
          </a:bodyPr>
          <a:lstStyle/>
          <a:p>
            <a:r>
              <a:rPr lang="en-US" dirty="0">
                <a:hlinkClick r:id="rId2"/>
              </a:rPr>
              <a:t>https://</a:t>
            </a:r>
            <a:r>
              <a:rPr lang="en-US" dirty="0" smtClean="0">
                <a:hlinkClick r:id="rId2"/>
              </a:rPr>
              <a:t>learningapps.org/display?v=prd9r7eat21</a:t>
            </a:r>
            <a:endParaRPr lang="ro-RO" dirty="0" smtClean="0"/>
          </a:p>
          <a:p>
            <a:endParaRPr lang="en-US" dirty="0"/>
          </a:p>
        </p:txBody>
      </p:sp>
    </p:spTree>
    <p:extLst>
      <p:ext uri="{BB962C8B-B14F-4D97-AF65-F5344CB8AC3E}">
        <p14:creationId xmlns:p14="http://schemas.microsoft.com/office/powerpoint/2010/main" val="201714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488" y="182880"/>
            <a:ext cx="10799064" cy="5215402"/>
          </a:xfrm>
          <a:prstGeom prst="rect">
            <a:avLst/>
          </a:prstGeom>
          <a:noFill/>
        </p:spPr>
        <p:txBody>
          <a:bodyPr wrap="square" rtlCol="0">
            <a:spAutoFit/>
          </a:bodyPr>
          <a:lstStyle/>
          <a:p>
            <a:pPr>
              <a:lnSpc>
                <a:spcPct val="107000"/>
              </a:lnSpc>
              <a:spcAft>
                <a:spcPts val="800"/>
              </a:spcAft>
            </a:pPr>
            <a:r>
              <a:rPr lang="ro-RO"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Fișă de lucru:</a:t>
            </a:r>
            <a:endPar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2800" dirty="0" smtClean="0">
                <a:latin typeface="Times New Roman" panose="02020603050405020304" pitchFamily="18" charset="0"/>
                <a:cs typeface="Times New Roman" panose="02020603050405020304" pitchFamily="18" charset="0"/>
              </a:rPr>
              <a:t>1.O </a:t>
            </a:r>
            <a:r>
              <a:rPr lang="ro-RO" sz="2800" dirty="0">
                <a:latin typeface="Times New Roman" panose="02020603050405020304" pitchFamily="18" charset="0"/>
                <a:cs typeface="Times New Roman" panose="02020603050405020304" pitchFamily="18" charset="0"/>
              </a:rPr>
              <a:t>stropitoare poate uda iarba aflată la o distanță de cel mult 5 m. Află suprafața care poate fi udată de stropitoare. </a:t>
            </a:r>
            <a:endParaRPr lang="en-US"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 </a:t>
            </a:r>
            <a:endParaRPr lang="ro-RO"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2.În figura alăturată este reprezentată un patinoar, unde ABCD este un pătrat cu latura de 8 m, iar arcul AD este un semicerc. Arată că suprafața patinoarului este mai mică decât 89,2 m</a:t>
            </a:r>
            <a:r>
              <a:rPr lang="ro-RO" sz="2800" baseline="30000" dirty="0">
                <a:latin typeface="Times New Roman" panose="02020603050405020304" pitchFamily="18" charset="0"/>
                <a:cs typeface="Times New Roman" panose="02020603050405020304" pitchFamily="18" charset="0"/>
              </a:rPr>
              <a:t>2</a:t>
            </a:r>
            <a:r>
              <a:rPr lang="ro-RO"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ro-RO"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9476" y="4791456"/>
            <a:ext cx="2118717" cy="1700784"/>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476" y="1845245"/>
            <a:ext cx="1700530" cy="1109980"/>
          </a:xfrm>
          <a:prstGeom prst="rect">
            <a:avLst/>
          </a:prstGeom>
          <a:noFill/>
        </p:spPr>
      </p:pic>
    </p:spTree>
    <p:extLst>
      <p:ext uri="{BB962C8B-B14F-4D97-AF65-F5344CB8AC3E}">
        <p14:creationId xmlns:p14="http://schemas.microsoft.com/office/powerpoint/2010/main" val="1501242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367" y="357277"/>
            <a:ext cx="7139375" cy="2677656"/>
          </a:xfrm>
          <a:prstGeom prst="rect">
            <a:avLst/>
          </a:prstGeom>
        </p:spPr>
        <p:txBody>
          <a:bodyPr wrap="square">
            <a:spAutoFit/>
          </a:bodyPr>
          <a:lstStyle/>
          <a:p>
            <a:pPr algn="just"/>
            <a:r>
              <a:rPr lang="ro-RO" sz="2400" dirty="0" smtClean="0">
                <a:solidFill>
                  <a:srgbClr val="000000"/>
                </a:solidFill>
                <a:latin typeface="Times New Roman" panose="02020603050405020304" pitchFamily="18" charset="0"/>
                <a:ea typeface="Calibri" panose="020F0502020204030204" pitchFamily="34" charset="0"/>
              </a:rPr>
              <a:t>3. Ionel </a:t>
            </a:r>
            <a:r>
              <a:rPr lang="ro-RO" sz="2400" dirty="0">
                <a:solidFill>
                  <a:srgbClr val="000000"/>
                </a:solidFill>
                <a:latin typeface="Times New Roman" panose="02020603050405020304" pitchFamily="18" charset="0"/>
                <a:ea typeface="Calibri" panose="020F0502020204030204" pitchFamily="34" charset="0"/>
              </a:rPr>
              <a:t>dorește să amenajeze grădina ca în figura de mai jos. Pe suprafața colorată cu roșu va planta flori, iar în suprafața colorată cu verde va pune gazon. Știind că </a:t>
            </a:r>
            <a:r>
              <a:rPr lang="ro-RO" sz="2400" i="1" dirty="0">
                <a:solidFill>
                  <a:srgbClr val="000000"/>
                </a:solidFill>
                <a:latin typeface="Times New Roman" panose="02020603050405020304" pitchFamily="18" charset="0"/>
                <a:ea typeface="Calibri" panose="020F0502020204030204" pitchFamily="34" charset="0"/>
              </a:rPr>
              <a:t>ABCD </a:t>
            </a:r>
            <a:r>
              <a:rPr lang="ro-RO" sz="2400" dirty="0">
                <a:solidFill>
                  <a:srgbClr val="000000"/>
                </a:solidFill>
                <a:latin typeface="Times New Roman" panose="02020603050405020304" pitchFamily="18" charset="0"/>
                <a:ea typeface="Calibri" panose="020F0502020204030204" pitchFamily="34" charset="0"/>
              </a:rPr>
              <a:t>este pătrat, iar arcele  MN, NP, PR, RM p</a:t>
            </a:r>
            <a:r>
              <a:rPr lang="ro-RO" sz="2400" dirty="0">
                <a:solidFill>
                  <a:srgbClr val="000000"/>
                </a:solidFill>
                <a:latin typeface="Times New Roman" panose="02020603050405020304" pitchFamily="18" charset="0"/>
                <a:ea typeface="CRDRLE+MT-Extra"/>
              </a:rPr>
              <a:t>rovin din cercurile de centre </a:t>
            </a:r>
            <a:r>
              <a:rPr lang="ro-RO" sz="2400" i="1" dirty="0">
                <a:solidFill>
                  <a:srgbClr val="000000"/>
                </a:solidFill>
                <a:latin typeface="Times New Roman" panose="02020603050405020304" pitchFamily="18" charset="0"/>
                <a:ea typeface="CRDRLE+MT-Extra"/>
              </a:rPr>
              <a:t>A</a:t>
            </a:r>
            <a:r>
              <a:rPr lang="ro-RO" sz="2400" dirty="0">
                <a:solidFill>
                  <a:srgbClr val="000000"/>
                </a:solidFill>
                <a:latin typeface="Times New Roman" panose="02020603050405020304" pitchFamily="18" charset="0"/>
                <a:ea typeface="CRDRLE+MT-Extra"/>
              </a:rPr>
              <a:t>, </a:t>
            </a:r>
            <a:r>
              <a:rPr lang="ro-RO" sz="2400" i="1" dirty="0">
                <a:solidFill>
                  <a:srgbClr val="000000"/>
                </a:solidFill>
                <a:latin typeface="Times New Roman" panose="02020603050405020304" pitchFamily="18" charset="0"/>
                <a:ea typeface="CRDRLE+MT-Extra"/>
              </a:rPr>
              <a:t>B</a:t>
            </a:r>
            <a:r>
              <a:rPr lang="ro-RO" sz="2400" dirty="0">
                <a:solidFill>
                  <a:srgbClr val="000000"/>
                </a:solidFill>
                <a:latin typeface="Times New Roman" panose="02020603050405020304" pitchFamily="18" charset="0"/>
                <a:ea typeface="CRDRLE+MT-Extra"/>
              </a:rPr>
              <a:t>, </a:t>
            </a:r>
            <a:r>
              <a:rPr lang="ro-RO" sz="2400" i="1" dirty="0">
                <a:solidFill>
                  <a:srgbClr val="000000"/>
                </a:solidFill>
                <a:latin typeface="Times New Roman" panose="02020603050405020304" pitchFamily="18" charset="0"/>
                <a:ea typeface="CRDRLE+MT-Extra"/>
              </a:rPr>
              <a:t>C </a:t>
            </a:r>
            <a:r>
              <a:rPr lang="ro-RO" sz="2400" dirty="0">
                <a:solidFill>
                  <a:srgbClr val="000000"/>
                </a:solidFill>
                <a:latin typeface="Times New Roman" panose="02020603050405020304" pitchFamily="18" charset="0"/>
                <a:ea typeface="CRDRLE+MT-Extra"/>
              </a:rPr>
              <a:t>respectiv </a:t>
            </a:r>
            <a:r>
              <a:rPr lang="ro-RO" sz="2400" i="1" dirty="0">
                <a:solidFill>
                  <a:srgbClr val="000000"/>
                </a:solidFill>
                <a:latin typeface="Times New Roman" panose="02020603050405020304" pitchFamily="18" charset="0"/>
                <a:ea typeface="CRDRLE+MT-Extra"/>
              </a:rPr>
              <a:t>D </a:t>
            </a:r>
            <a:r>
              <a:rPr lang="ro-RO" sz="2400" dirty="0">
                <a:solidFill>
                  <a:srgbClr val="000000"/>
                </a:solidFill>
                <a:latin typeface="Times New Roman" panose="02020603050405020304" pitchFamily="18" charset="0"/>
                <a:ea typeface="CRDRLE+MT-Extra"/>
              </a:rPr>
              <a:t>și au raze de 2 m, stabiliți dacă suprafața plantată cu flori este mai mare decât cea plantată cu gazon.</a:t>
            </a:r>
            <a:endParaRPr lang="en-US" sz="2400" dirty="0"/>
          </a:p>
        </p:txBody>
      </p:sp>
      <p:grpSp>
        <p:nvGrpSpPr>
          <p:cNvPr id="3" name="Group 2"/>
          <p:cNvGrpSpPr/>
          <p:nvPr/>
        </p:nvGrpSpPr>
        <p:grpSpPr>
          <a:xfrm>
            <a:off x="8104760" y="239776"/>
            <a:ext cx="2858769" cy="2794000"/>
            <a:chOff x="0" y="0"/>
            <a:chExt cx="3113405" cy="3100705"/>
          </a:xfrm>
        </p:grpSpPr>
        <p:grpSp>
          <p:nvGrpSpPr>
            <p:cNvPr id="4" name="Group 3"/>
            <p:cNvGrpSpPr/>
            <p:nvPr/>
          </p:nvGrpSpPr>
          <p:grpSpPr>
            <a:xfrm>
              <a:off x="482600" y="482600"/>
              <a:ext cx="2106522" cy="2101510"/>
              <a:chOff x="0" y="0"/>
              <a:chExt cx="2106522" cy="210151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2857" y="-2857"/>
                <a:ext cx="1048385" cy="1054100"/>
              </a:xfrm>
              <a:prstGeom prst="rect">
                <a:avLst/>
              </a:prstGeom>
              <a:noFill/>
              <a:ln>
                <a:noFill/>
              </a:ln>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13" y="1047410"/>
                <a:ext cx="1048385" cy="1054100"/>
              </a:xfrm>
              <a:prstGeom prst="rect">
                <a:avLst/>
              </a:prstGeom>
              <a:noFill/>
              <a:ln>
                <a:noFill/>
              </a:ln>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123" y="1047410"/>
                <a:ext cx="1048385" cy="1054100"/>
              </a:xfrm>
              <a:prstGeom prst="rect">
                <a:avLst/>
              </a:prstGeom>
              <a:noFill/>
              <a:ln>
                <a:noFill/>
              </a:ln>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55279" y="-2856"/>
                <a:ext cx="1048385" cy="1054100"/>
              </a:xfrm>
              <a:prstGeom prst="rect">
                <a:avLst/>
              </a:prstGeom>
              <a:noFill/>
              <a:ln>
                <a:noFill/>
              </a:ln>
            </p:spPr>
          </p:pic>
        </p:grpSp>
        <p:sp>
          <p:nvSpPr>
            <p:cNvPr id="5" name="Text Box 2"/>
            <p:cNvSpPr txBox="1">
              <a:spLocks noChangeArrowheads="1"/>
            </p:cNvSpPr>
            <p:nvPr/>
          </p:nvSpPr>
          <p:spPr bwMode="auto">
            <a:xfrm>
              <a:off x="139700" y="27432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1371600" y="26289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2000" b="1">
                  <a:effectLst/>
                  <a:latin typeface="Times New Roman" panose="02020603050405020304" pitchFamily="18" charset="0"/>
                  <a:ea typeface="Calibri" panose="020F0502020204030204" pitchFamily="34" charset="0"/>
                  <a:cs typeface="Times New Roman" panose="02020603050405020304" pitchFamily="18" charset="0"/>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2425700" y="27178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20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2768600" y="12954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2768600" y="2032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20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1308100" y="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0" y="1270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0" y="1295400"/>
              <a:ext cx="344805" cy="3575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5596836" y="2910840"/>
            <a:ext cx="944684" cy="967888"/>
          </a:xfrm>
          <a:prstGeom prst="rect">
            <a:avLst/>
          </a:prstGeom>
          <a:no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89837" y="3866248"/>
            <a:ext cx="962641" cy="949834"/>
          </a:xfrm>
          <a:prstGeom prst="rect">
            <a:avLst/>
          </a:prstGeom>
          <a:noFill/>
          <a:ln>
            <a:no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2225" y="3866248"/>
            <a:ext cx="962641" cy="949834"/>
          </a:xfrm>
          <a:prstGeom prst="rect">
            <a:avLst/>
          </a:prstGeom>
          <a:noFill/>
          <a:ln>
            <a:noFill/>
          </a:ln>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563183" y="2910841"/>
            <a:ext cx="944684" cy="967888"/>
          </a:xfrm>
          <a:prstGeom prst="rect">
            <a:avLst/>
          </a:prstGeom>
          <a:noFill/>
          <a:ln>
            <a:noFill/>
          </a:ln>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9692387" y="4823955"/>
            <a:ext cx="944684" cy="967888"/>
          </a:xfrm>
          <a:prstGeom prst="rect">
            <a:avLst/>
          </a:prstGeom>
          <a:noFill/>
          <a:ln>
            <a:noFill/>
          </a:ln>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84284" y="3895838"/>
            <a:ext cx="962641" cy="949834"/>
          </a:xfrm>
          <a:prstGeom prst="rect">
            <a:avLst/>
          </a:prstGeom>
          <a:noFill/>
          <a:ln>
            <a:no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144" y="3893617"/>
            <a:ext cx="962641" cy="949834"/>
          </a:xfrm>
          <a:prstGeom prst="rect">
            <a:avLst/>
          </a:prstGeom>
          <a:noFill/>
          <a:ln>
            <a:no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724499" y="4823284"/>
            <a:ext cx="944684" cy="967888"/>
          </a:xfrm>
          <a:prstGeom prst="rect">
            <a:avLst/>
          </a:prstGeom>
          <a:noFill/>
          <a:ln>
            <a:noFill/>
          </a:ln>
        </p:spPr>
      </p:pic>
      <mc:AlternateContent xmlns:mc="http://schemas.openxmlformats.org/markup-compatibility/2006" xmlns:a14="http://schemas.microsoft.com/office/drawing/2010/main">
        <mc:Choice Requires="a14">
          <p:sp>
            <p:nvSpPr>
              <p:cNvPr id="17" name="TextBox 16"/>
              <p:cNvSpPr txBox="1"/>
              <p:nvPr/>
            </p:nvSpPr>
            <p:spPr>
              <a:xfrm>
                <a:off x="22965" y="3862386"/>
                <a:ext cx="4965233" cy="8335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smtClean="0">
                              <a:solidFill>
                                <a:srgbClr val="0070C0"/>
                              </a:solidFill>
                              <a:latin typeface="Cambria Math" panose="02040503050406030204" pitchFamily="18" charset="0"/>
                            </a:rPr>
                          </m:ctrlPr>
                        </m:sSubPr>
                        <m:e>
                          <m:r>
                            <a:rPr lang="ro-RO" sz="4400" b="1" i="1" smtClean="0">
                              <a:solidFill>
                                <a:srgbClr val="0070C0"/>
                              </a:solidFill>
                              <a:latin typeface="Cambria Math" panose="02040503050406030204" pitchFamily="18" charset="0"/>
                            </a:rPr>
                            <m:t>𝑨</m:t>
                          </m:r>
                        </m:e>
                        <m:sub>
                          <m:r>
                            <a:rPr lang="ro-RO" sz="4400" b="1" i="1" smtClean="0">
                              <a:solidFill>
                                <a:srgbClr val="0070C0"/>
                              </a:solidFill>
                              <a:latin typeface="Cambria Math" panose="02040503050406030204" pitchFamily="18" charset="0"/>
                            </a:rPr>
                            <m:t> </m:t>
                          </m:r>
                          <m:r>
                            <a:rPr lang="ro-RO" sz="4400" b="1" i="1" smtClean="0">
                              <a:solidFill>
                                <a:srgbClr val="0070C0"/>
                              </a:solidFill>
                              <a:latin typeface="Cambria Math" panose="02040503050406030204" pitchFamily="18" charset="0"/>
                            </a:rPr>
                            <m:t>𝒇𝒍𝒐𝒓𝒊</m:t>
                          </m:r>
                          <m:r>
                            <a:rPr lang="ro-RO" sz="4400" b="1" i="1" smtClean="0">
                              <a:solidFill>
                                <a:srgbClr val="0070C0"/>
                              </a:solidFill>
                              <a:latin typeface="Cambria Math" panose="02040503050406030204" pitchFamily="18" charset="0"/>
                            </a:rPr>
                            <m:t> </m:t>
                          </m:r>
                        </m:sub>
                      </m:sSub>
                      <m:r>
                        <a:rPr lang="ro-RO" sz="4400" b="1" i="1" smtClean="0">
                          <a:solidFill>
                            <a:srgbClr val="0070C0"/>
                          </a:solidFill>
                          <a:latin typeface="Cambria Math" panose="02040503050406030204" pitchFamily="18" charset="0"/>
                        </a:rPr>
                        <m:t>= </m:t>
                      </m:r>
                      <m:sSub>
                        <m:sSubPr>
                          <m:ctrlPr>
                            <a:rPr lang="ro-RO" sz="4400" b="1" i="1" smtClean="0">
                              <a:solidFill>
                                <a:srgbClr val="0070C0"/>
                              </a:solidFill>
                              <a:latin typeface="Cambria Math" panose="02040503050406030204" pitchFamily="18" charset="0"/>
                            </a:rPr>
                          </m:ctrlPr>
                        </m:sSubPr>
                        <m:e>
                          <m:r>
                            <a:rPr lang="ro-RO" sz="4400" b="1" i="1" smtClean="0">
                              <a:solidFill>
                                <a:srgbClr val="0070C0"/>
                              </a:solidFill>
                              <a:latin typeface="Cambria Math" panose="02040503050406030204" pitchFamily="18" charset="0"/>
                            </a:rPr>
                            <m:t>𝑨</m:t>
                          </m:r>
                          <m:r>
                            <a:rPr lang="ro-RO" sz="4400" b="1" i="1" smtClean="0">
                              <a:solidFill>
                                <a:srgbClr val="0070C0"/>
                              </a:solidFill>
                              <a:latin typeface="Cambria Math" panose="02040503050406030204" pitchFamily="18" charset="0"/>
                            </a:rPr>
                            <m:t> </m:t>
                          </m:r>
                        </m:e>
                        <m:sub>
                          <m:r>
                            <a:rPr lang="ro-RO" sz="4400" b="1" i="1" smtClean="0">
                              <a:solidFill>
                                <a:srgbClr val="0070C0"/>
                              </a:solidFill>
                              <a:latin typeface="Cambria Math" panose="02040503050406030204" pitchFamily="18" charset="0"/>
                            </a:rPr>
                            <m:t>𝒅𝒊𝒔𝒄</m:t>
                          </m:r>
                        </m:sub>
                      </m:sSub>
                    </m:oMath>
                  </m:oMathPara>
                </a14:m>
                <a:endParaRPr lang="en-US" sz="4400"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2965" y="3862386"/>
                <a:ext cx="4965233" cy="8335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6339" y="5170174"/>
                <a:ext cx="6768844" cy="8335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smtClean="0">
                              <a:solidFill>
                                <a:srgbClr val="0070C0"/>
                              </a:solidFill>
                              <a:latin typeface="Cambria Math" panose="02040503050406030204" pitchFamily="18" charset="0"/>
                            </a:rPr>
                          </m:ctrlPr>
                        </m:sSubPr>
                        <m:e>
                          <m:r>
                            <a:rPr lang="ro-RO" sz="4400" b="1" i="1" smtClean="0">
                              <a:solidFill>
                                <a:srgbClr val="0070C0"/>
                              </a:solidFill>
                              <a:latin typeface="Cambria Math" panose="02040503050406030204" pitchFamily="18" charset="0"/>
                            </a:rPr>
                            <m:t>𝑨</m:t>
                          </m:r>
                        </m:e>
                        <m:sub>
                          <m:r>
                            <a:rPr lang="ro-RO" sz="4400" b="1" i="1" smtClean="0">
                              <a:solidFill>
                                <a:srgbClr val="0070C0"/>
                              </a:solidFill>
                              <a:latin typeface="Cambria Math" panose="02040503050406030204" pitchFamily="18" charset="0"/>
                            </a:rPr>
                            <m:t> </m:t>
                          </m:r>
                          <m:r>
                            <a:rPr lang="ro-RO" sz="4400" b="1" i="1" smtClean="0">
                              <a:solidFill>
                                <a:srgbClr val="0070C0"/>
                              </a:solidFill>
                              <a:latin typeface="Cambria Math" panose="02040503050406030204" pitchFamily="18" charset="0"/>
                            </a:rPr>
                            <m:t>𝒈𝒂𝒛𝒐𝒏</m:t>
                          </m:r>
                          <m:r>
                            <a:rPr lang="ro-RO" sz="4400" b="1" i="1" smtClean="0">
                              <a:solidFill>
                                <a:srgbClr val="0070C0"/>
                              </a:solidFill>
                              <a:latin typeface="Cambria Math" panose="02040503050406030204" pitchFamily="18" charset="0"/>
                            </a:rPr>
                            <m:t> </m:t>
                          </m:r>
                        </m:sub>
                      </m:sSub>
                      <m:r>
                        <a:rPr lang="ro-RO" sz="4400" b="1" i="1" smtClean="0">
                          <a:solidFill>
                            <a:srgbClr val="0070C0"/>
                          </a:solidFill>
                          <a:latin typeface="Cambria Math" panose="02040503050406030204" pitchFamily="18" charset="0"/>
                        </a:rPr>
                        <m:t>= </m:t>
                      </m:r>
                      <m:sSub>
                        <m:sSubPr>
                          <m:ctrlPr>
                            <a:rPr lang="ro-RO" sz="4400" b="1" i="1" smtClean="0">
                              <a:solidFill>
                                <a:srgbClr val="0070C0"/>
                              </a:solidFill>
                              <a:latin typeface="Cambria Math" panose="02040503050406030204" pitchFamily="18" charset="0"/>
                            </a:rPr>
                          </m:ctrlPr>
                        </m:sSubPr>
                        <m:e>
                          <m:sSub>
                            <m:sSubPr>
                              <m:ctrlPr>
                                <a:rPr lang="ro-RO" sz="4400" b="1" i="1" smtClean="0">
                                  <a:solidFill>
                                    <a:srgbClr val="0070C0"/>
                                  </a:solidFill>
                                  <a:latin typeface="Cambria Math" panose="02040503050406030204" pitchFamily="18" charset="0"/>
                                </a:rPr>
                              </m:ctrlPr>
                            </m:sSubPr>
                            <m:e>
                              <m:r>
                                <a:rPr lang="ro-RO" sz="4400" b="1" i="1" smtClean="0">
                                  <a:solidFill>
                                    <a:srgbClr val="0070C0"/>
                                  </a:solidFill>
                                  <a:latin typeface="Cambria Math" panose="02040503050406030204" pitchFamily="18" charset="0"/>
                                </a:rPr>
                                <m:t>𝑨</m:t>
                              </m:r>
                              <m:r>
                                <a:rPr lang="ro-RO" sz="4400" b="1" i="1" smtClean="0">
                                  <a:solidFill>
                                    <a:srgbClr val="0070C0"/>
                                  </a:solidFill>
                                  <a:latin typeface="Cambria Math" panose="02040503050406030204" pitchFamily="18" charset="0"/>
                                </a:rPr>
                                <m:t> </m:t>
                              </m:r>
                            </m:e>
                            <m:sub>
                              <m:r>
                                <a:rPr lang="ro-RO" sz="4400" b="1" i="1" smtClean="0">
                                  <a:solidFill>
                                    <a:srgbClr val="0070C0"/>
                                  </a:solidFill>
                                  <a:latin typeface="Cambria Math" panose="02040503050406030204" pitchFamily="18" charset="0"/>
                                </a:rPr>
                                <m:t>𝒑</m:t>
                              </m:r>
                              <m:r>
                                <a:rPr lang="ro-RO" sz="4400" b="1" i="1" smtClean="0">
                                  <a:solidFill>
                                    <a:srgbClr val="0070C0"/>
                                  </a:solidFill>
                                  <a:latin typeface="Cambria Math" panose="02040503050406030204" pitchFamily="18" charset="0"/>
                                </a:rPr>
                                <m:t>ă</m:t>
                              </m:r>
                              <m:r>
                                <a:rPr lang="ro-RO" sz="4400" b="1" i="1" smtClean="0">
                                  <a:solidFill>
                                    <a:srgbClr val="0070C0"/>
                                  </a:solidFill>
                                  <a:latin typeface="Cambria Math" panose="02040503050406030204" pitchFamily="18" charset="0"/>
                                </a:rPr>
                                <m:t>𝒕𝒓𝒂𝒕</m:t>
                              </m:r>
                              <m:r>
                                <a:rPr lang="ro-RO" sz="4400" b="1" i="1" smtClean="0">
                                  <a:solidFill>
                                    <a:srgbClr val="0070C0"/>
                                  </a:solidFill>
                                  <a:latin typeface="Cambria Math" panose="02040503050406030204" pitchFamily="18" charset="0"/>
                                </a:rPr>
                                <m:t> </m:t>
                              </m:r>
                            </m:sub>
                          </m:sSub>
                          <m:r>
                            <a:rPr lang="ro-RO" sz="4400" b="1" i="1" smtClean="0">
                              <a:solidFill>
                                <a:srgbClr val="0070C0"/>
                              </a:solidFill>
                              <a:latin typeface="Cambria Math" panose="02040503050406030204" pitchFamily="18" charset="0"/>
                            </a:rPr>
                            <m:t>−</m:t>
                          </m:r>
                          <m:r>
                            <a:rPr lang="ro-RO" sz="4400" b="1" i="1" smtClean="0">
                              <a:solidFill>
                                <a:srgbClr val="0070C0"/>
                              </a:solidFill>
                              <a:latin typeface="Cambria Math" panose="02040503050406030204" pitchFamily="18" charset="0"/>
                            </a:rPr>
                            <m:t>𝑨</m:t>
                          </m:r>
                          <m:r>
                            <a:rPr lang="ro-RO" sz="4400" b="1" i="1" smtClean="0">
                              <a:solidFill>
                                <a:srgbClr val="0070C0"/>
                              </a:solidFill>
                              <a:latin typeface="Cambria Math" panose="02040503050406030204" pitchFamily="18" charset="0"/>
                            </a:rPr>
                            <m:t> </m:t>
                          </m:r>
                        </m:e>
                        <m:sub>
                          <m:r>
                            <a:rPr lang="ro-RO" sz="4400" b="1" i="1" smtClean="0">
                              <a:solidFill>
                                <a:srgbClr val="0070C0"/>
                              </a:solidFill>
                              <a:latin typeface="Cambria Math" panose="02040503050406030204" pitchFamily="18" charset="0"/>
                            </a:rPr>
                            <m:t>𝒅𝒊𝒔𝒄</m:t>
                          </m:r>
                        </m:sub>
                      </m:sSub>
                    </m:oMath>
                  </m:oMathPara>
                </a14:m>
                <a:endParaRPr lang="en-US" sz="4400"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06339" y="5170174"/>
                <a:ext cx="6768844" cy="83356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34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89566" y="310896"/>
                <a:ext cx="11324482" cy="6186309"/>
              </a:xfrm>
              <a:prstGeom prst="rect">
                <a:avLst/>
              </a:prstGeom>
              <a:noFill/>
            </p:spPr>
            <p:txBody>
              <a:bodyPr wrap="square" rtlCol="0">
                <a:spAutoFit/>
              </a:bodyPr>
              <a:lstStyle/>
              <a:p>
                <a:pPr algn="just"/>
                <a:r>
                  <a:rPr lang="ro-RO" dirty="0"/>
                  <a:t>4.Ioana desenează pe hârtie tiparul unei fuste ca în imaginea alăturată. Dacă </a:t>
                </a:r>
                <a14:m>
                  <m:oMath xmlns:m="http://schemas.openxmlformats.org/officeDocument/2006/math">
                    <m:r>
                      <a:rPr lang="ro-RO" i="1">
                        <a:latin typeface="Cambria Math" panose="02040503050406030204" pitchFamily="18" charset="0"/>
                      </a:rPr>
                      <m:t>≮</m:t>
                    </m:r>
                    <m:r>
                      <a:rPr lang="ro-RO" i="1">
                        <a:latin typeface="Cambria Math" panose="02040503050406030204" pitchFamily="18" charset="0"/>
                      </a:rPr>
                      <m:t>𝐴𝑂𝐵</m:t>
                    </m:r>
                    <m:r>
                      <a:rPr lang="ro-RO" i="1">
                        <a:latin typeface="Cambria Math" panose="02040503050406030204" pitchFamily="18" charset="0"/>
                      </a:rPr>
                      <m:t>= </m:t>
                    </m:r>
                    <m:sSup>
                      <m:sSupPr>
                        <m:ctrlPr>
                          <a:rPr lang="en-US" i="1">
                            <a:latin typeface="Cambria Math" panose="02040503050406030204" pitchFamily="18" charset="0"/>
                          </a:rPr>
                        </m:ctrlPr>
                      </m:sSupPr>
                      <m:e>
                        <m:r>
                          <a:rPr lang="ro-RO" i="1">
                            <a:latin typeface="Cambria Math" panose="02040503050406030204" pitchFamily="18" charset="0"/>
                          </a:rPr>
                          <m:t>120</m:t>
                        </m:r>
                      </m:e>
                      <m:sup>
                        <m:r>
                          <a:rPr lang="ro-RO" i="1">
                            <a:latin typeface="Cambria Math" panose="02040503050406030204" pitchFamily="18" charset="0"/>
                          </a:rPr>
                          <m:t> </m:t>
                        </m:r>
                        <m:r>
                          <a:rPr lang="ro-RO" i="1">
                            <a:latin typeface="Cambria Math" panose="02040503050406030204" pitchFamily="18" charset="0"/>
                          </a:rPr>
                          <m:t>𝑜</m:t>
                        </m:r>
                      </m:sup>
                    </m:sSup>
                  </m:oMath>
                </a14:m>
                <a:r>
                  <a:rPr lang="ro-RO" dirty="0"/>
                  <a:t>, AO = 81 cm, iar AC = 51 cm, de cât materia are nevoie pentru confecționarea fustei?</a:t>
                </a:r>
                <a:endParaRPr lang="en-US" dirty="0"/>
              </a:p>
              <a:p>
                <a:pPr algn="just"/>
                <a:r>
                  <a:rPr lang="ro-RO" dirty="0"/>
                  <a:t> </a:t>
                </a:r>
                <a:endParaRPr lang="en-US" dirty="0"/>
              </a:p>
              <a:p>
                <a:pPr algn="just"/>
                <a:r>
                  <a:rPr lang="ro-RO" dirty="0"/>
                  <a:t> </a:t>
                </a:r>
                <a:endParaRPr lang="en-US" dirty="0"/>
              </a:p>
              <a:p>
                <a:pPr algn="just"/>
                <a:r>
                  <a:rPr lang="ro-RO" dirty="0"/>
                  <a:t> </a:t>
                </a:r>
                <a:endParaRPr lang="en-US" dirty="0"/>
              </a:p>
              <a:p>
                <a:pPr algn="just"/>
                <a:r>
                  <a:rPr lang="ro-RO" dirty="0"/>
                  <a:t> </a:t>
                </a:r>
                <a:endParaRPr lang="ro-RO" dirty="0" smtClean="0"/>
              </a:p>
              <a:p>
                <a:pPr algn="just"/>
                <a:endParaRPr lang="en-US" dirty="0"/>
              </a:p>
              <a:p>
                <a:pPr algn="just"/>
                <a:r>
                  <a:rPr lang="ro-RO" dirty="0"/>
                  <a:t> </a:t>
                </a:r>
                <a:endParaRPr lang="en-US" dirty="0"/>
              </a:p>
              <a:p>
                <a:pPr algn="just"/>
                <a:r>
                  <a:rPr lang="ro-RO" dirty="0"/>
                  <a:t>5.De o parte și de alta a diametrului </a:t>
                </a:r>
                <a:r>
                  <a:rPr lang="ro-RO" i="1" dirty="0"/>
                  <a:t>AB </a:t>
                </a:r>
                <a:r>
                  <a:rPr lang="ro-RO" dirty="0"/>
                  <a:t>din cercul de centru </a:t>
                </a:r>
                <a:r>
                  <a:rPr lang="ro-RO" i="1" dirty="0"/>
                  <a:t>O </a:t>
                </a:r>
                <a:r>
                  <a:rPr lang="ro-RO" dirty="0"/>
                  <a:t>și rază </a:t>
                </a:r>
                <a:r>
                  <a:rPr lang="ro-RO" i="1" dirty="0"/>
                  <a:t>R </a:t>
                </a:r>
                <a:r>
                  <a:rPr lang="ro-RO" dirty="0"/>
                  <a:t>= 6 cm se construiesc semicercurile de diametre </a:t>
                </a:r>
                <a:r>
                  <a:rPr lang="ro-RO" i="1" dirty="0"/>
                  <a:t>OA </a:t>
                </a:r>
                <a:r>
                  <a:rPr lang="ro-RO" dirty="0"/>
                  <a:t>respectiv </a:t>
                </a:r>
                <a:r>
                  <a:rPr lang="ro-RO" i="1" dirty="0"/>
                  <a:t>OB</a:t>
                </a:r>
                <a:r>
                  <a:rPr lang="ro-RO" dirty="0"/>
                  <a:t>. Determinați aria porțiunii hașurată.</a:t>
                </a:r>
                <a:endParaRPr lang="en-US" dirty="0"/>
              </a:p>
              <a:p>
                <a:pPr algn="just"/>
                <a:r>
                  <a:rPr lang="ro-RO" dirty="0"/>
                  <a:t> </a:t>
                </a:r>
                <a:endParaRPr lang="ro-RO" dirty="0" smtClean="0"/>
              </a:p>
              <a:p>
                <a:pPr algn="just"/>
                <a:endParaRPr lang="ro-RO" dirty="0"/>
              </a:p>
              <a:p>
                <a:pPr algn="just"/>
                <a:endParaRPr lang="ro-RO" dirty="0" smtClean="0"/>
              </a:p>
              <a:p>
                <a:pPr algn="just"/>
                <a:endParaRPr lang="ro-RO" dirty="0"/>
              </a:p>
              <a:p>
                <a:pPr algn="just"/>
                <a:endParaRPr lang="ro-RO" dirty="0" smtClean="0"/>
              </a:p>
              <a:p>
                <a:pPr algn="just"/>
                <a:endParaRPr lang="ro-RO" dirty="0"/>
              </a:p>
              <a:p>
                <a:pPr algn="just"/>
                <a:endParaRPr lang="en-US" dirty="0"/>
              </a:p>
              <a:p>
                <a:pPr algn="just"/>
                <a:r>
                  <a:rPr lang="ro-RO" dirty="0"/>
                  <a:t>6.O brățară are forma unui cerc de rază 4 cm. Pentru a </a:t>
                </a:r>
                <a:r>
                  <a:rPr lang="ro-RO" dirty="0" smtClean="0"/>
                  <a:t>micșora brățara, </a:t>
                </a:r>
                <a:r>
                  <a:rPr lang="ro-RO" dirty="0"/>
                  <a:t>bijutierul scoate arcul de cerc </a:t>
                </a:r>
                <a:r>
                  <a:rPr lang="ro-RO" i="1" dirty="0"/>
                  <a:t>AB </a:t>
                </a:r>
                <a:r>
                  <a:rPr lang="ro-RO" dirty="0"/>
                  <a:t>cu măsura de 90°, unind apoi capetele </a:t>
                </a:r>
                <a:r>
                  <a:rPr lang="ro-RO" i="1" dirty="0"/>
                  <a:t>A </a:t>
                </a:r>
                <a:r>
                  <a:rPr lang="ro-RO" dirty="0"/>
                  <a:t>și </a:t>
                </a:r>
                <a:r>
                  <a:rPr lang="ro-RO" i="1" dirty="0"/>
                  <a:t>B </a:t>
                </a:r>
                <a:r>
                  <a:rPr lang="ro-RO" dirty="0"/>
                  <a:t>astfel încât să obțină un nou cerc. Determinați lungimea acestui cerc și aria discului cu aceeași rază.</a:t>
                </a:r>
                <a:endParaRPr lang="en-US" dirty="0"/>
              </a:p>
              <a:p>
                <a:pPr algn="just"/>
                <a:r>
                  <a:rPr lang="ro-RO" dirty="0"/>
                  <a:t> </a:t>
                </a:r>
                <a:endParaRPr lang="en-US" dirty="0"/>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89566" y="310896"/>
                <a:ext cx="11324482" cy="6186309"/>
              </a:xfrm>
              <a:prstGeom prst="rect">
                <a:avLst/>
              </a:prstGeom>
              <a:blipFill rotWithShape="0">
                <a:blip r:embed="rId2"/>
                <a:stretch>
                  <a:fillRect l="-431" t="-493" r="-484"/>
                </a:stretch>
              </a:blipFill>
            </p:spPr>
            <p:txBody>
              <a:bodyPr/>
              <a:lstStyle/>
              <a:p>
                <a:r>
                  <a:rPr lang="en-US">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856770" y="3164472"/>
            <a:ext cx="2227580" cy="1638935"/>
          </a:xfrm>
          <a:prstGeom prst="rect">
            <a:avLst/>
          </a:prstGeom>
          <a:noFill/>
          <a:ln>
            <a:noFill/>
          </a:ln>
        </p:spPr>
      </p:pic>
      <p:grpSp>
        <p:nvGrpSpPr>
          <p:cNvPr id="4" name="Group 3"/>
          <p:cNvGrpSpPr/>
          <p:nvPr/>
        </p:nvGrpSpPr>
        <p:grpSpPr>
          <a:xfrm>
            <a:off x="5743105" y="883931"/>
            <a:ext cx="2341245" cy="1446529"/>
            <a:chOff x="0" y="0"/>
            <a:chExt cx="2341581" cy="144684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189" y="405442"/>
              <a:ext cx="1630680" cy="1041400"/>
            </a:xfrm>
            <a:prstGeom prst="rect">
              <a:avLst/>
            </a:prstGeom>
            <a:noFill/>
            <a:ln>
              <a:noFill/>
            </a:ln>
          </p:spPr>
        </p:pic>
        <p:sp>
          <p:nvSpPr>
            <p:cNvPr id="6" name="Text Box 2"/>
            <p:cNvSpPr txBox="1">
              <a:spLocks noChangeArrowheads="1"/>
            </p:cNvSpPr>
            <p:nvPr/>
          </p:nvSpPr>
          <p:spPr bwMode="auto">
            <a:xfrm>
              <a:off x="1984076" y="737559"/>
              <a:ext cx="357505" cy="431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3600" b="1" baseline="30000">
                  <a:effectLst/>
                  <a:latin typeface="Calibri" panose="020F0502020204030204" pitchFamily="34"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0" y="638355"/>
              <a:ext cx="357505" cy="431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3600" b="1" baseline="30000">
                  <a:effectLst/>
                  <a:latin typeface="Calibri" panose="020F0502020204030204" pitchFamily="34"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992038" y="0"/>
              <a:ext cx="357505" cy="431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3600" b="1" baseline="30000">
                  <a:effectLst/>
                  <a:latin typeface="Calibri" panose="020F0502020204030204" pitchFamily="34" charset="0"/>
                  <a:ea typeface="Calibri" panose="020F0502020204030204" pitchFamily="34" charset="0"/>
                  <a:cs typeface="Times New Roman" panose="02020603050405020304" pitchFamily="18" charset="0"/>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513272" y="207034"/>
              <a:ext cx="357505" cy="431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3600" b="1" baseline="30000">
                  <a:effectLst/>
                  <a:latin typeface="Calibri" panose="020F0502020204030204" pitchFamily="34"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1466491" y="185468"/>
              <a:ext cx="274955" cy="3962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o-RO" sz="3600" b="1" baseline="30000">
                  <a:effectLst/>
                  <a:latin typeface="Calibri" panose="020F0502020204030204" pitchFamily="34"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4888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9496" y="210312"/>
                <a:ext cx="11237976" cy="5355312"/>
              </a:xfrm>
              <a:prstGeom prst="rect">
                <a:avLst/>
              </a:prstGeom>
              <a:noFill/>
            </p:spPr>
            <p:txBody>
              <a:bodyPr wrap="square" rtlCol="0">
                <a:spAutoFit/>
              </a:bodyPr>
              <a:lstStyle/>
              <a:p>
                <a:pPr algn="just"/>
                <a:r>
                  <a:rPr lang="ro-RO" dirty="0"/>
                  <a:t>7.Grădina lui Victor are forma unui dreptunghi cu lățimea de 10 m și lungimea de două ori mai mare. În gradină se află două ronduri pe care au fost plantate flori, iar suprafața rămasă este acoperită cu gazon. Cele două cercuri sunt tangente exterior, iar laturile dreptunghiului sunt tangente celor două cercuri, ca în de mai jos. Arată că aria suprafeței plantate cu flori este mai mică de 160 m</a:t>
                </a:r>
                <a:r>
                  <a:rPr lang="ro-RO" baseline="30000" dirty="0"/>
                  <a:t>2</a:t>
                </a:r>
                <a:r>
                  <a:rPr lang="ro-RO" dirty="0"/>
                  <a:t>. Folosește faptul că 3</a:t>
                </a:r>
                <a:r>
                  <a:rPr lang="ro-RO" i="1" dirty="0"/>
                  <a:t>,</a:t>
                </a:r>
                <a:r>
                  <a:rPr lang="ro-RO" dirty="0"/>
                  <a:t>14 </a:t>
                </a:r>
                <a:r>
                  <a:rPr lang="ro-RO" i="1" dirty="0"/>
                  <a:t>&lt; </a:t>
                </a:r>
                <a14:m>
                  <m:oMath xmlns:m="http://schemas.openxmlformats.org/officeDocument/2006/math">
                    <m:r>
                      <a:rPr lang="ro-RO" i="1">
                        <a:latin typeface="Cambria Math" panose="02040503050406030204" pitchFamily="18" charset="0"/>
                      </a:rPr>
                      <m:t>𝜋</m:t>
                    </m:r>
                  </m:oMath>
                </a14:m>
                <a:r>
                  <a:rPr lang="ro-RO" i="1" dirty="0"/>
                  <a:t> &lt; </a:t>
                </a:r>
                <a:r>
                  <a:rPr lang="ro-RO" dirty="0"/>
                  <a:t>3</a:t>
                </a:r>
                <a:r>
                  <a:rPr lang="ro-RO" i="1" dirty="0"/>
                  <a:t>,</a:t>
                </a:r>
                <a:r>
                  <a:rPr lang="ro-RO" dirty="0"/>
                  <a:t>15</a:t>
                </a:r>
                <a:r>
                  <a:rPr lang="ro-RO" dirty="0" smtClean="0"/>
                  <a:t>.</a:t>
                </a:r>
              </a:p>
              <a:p>
                <a:pPr algn="just"/>
                <a:endParaRPr lang="ro-RO" dirty="0"/>
              </a:p>
              <a:p>
                <a:pPr algn="just"/>
                <a:endParaRPr lang="ro-RO" dirty="0" smtClean="0"/>
              </a:p>
              <a:p>
                <a:pPr algn="just"/>
                <a:endParaRPr lang="ro-RO" dirty="0"/>
              </a:p>
              <a:p>
                <a:pPr algn="just"/>
                <a:endParaRPr lang="ro-RO" dirty="0" smtClean="0"/>
              </a:p>
              <a:p>
                <a:pPr algn="just"/>
                <a:endParaRPr lang="ro-RO" dirty="0" smtClean="0"/>
              </a:p>
              <a:p>
                <a:pPr algn="just"/>
                <a:endParaRPr lang="ro-RO" dirty="0"/>
              </a:p>
              <a:p>
                <a:pPr algn="just"/>
                <a:r>
                  <a:rPr lang="ro-RO" dirty="0" smtClean="0"/>
                  <a:t>8.Un </a:t>
                </a:r>
                <a:r>
                  <a:rPr lang="ro-RO" dirty="0"/>
                  <a:t>vitraliu neterminat are forma din imagine. Raza vitraliului este de 1,5 m. Calculează aria sticlei ce mai este necesară pentru finalizarea vitraliului.</a:t>
                </a:r>
                <a:endParaRPr lang="en-US" dirty="0"/>
              </a:p>
              <a:p>
                <a:pPr algn="just"/>
                <a:r>
                  <a:rPr lang="ro-RO" dirty="0"/>
                  <a:t> </a:t>
                </a:r>
                <a:endParaRPr lang="en-US" dirty="0"/>
              </a:p>
              <a:p>
                <a:pPr algn="just"/>
                <a:r>
                  <a:rPr lang="ro-RO" dirty="0"/>
                  <a:t> </a:t>
                </a:r>
                <a:endParaRPr lang="en-US" dirty="0"/>
              </a:p>
              <a:p>
                <a:pPr algn="just"/>
                <a:r>
                  <a:rPr lang="ro-RO" dirty="0"/>
                  <a:t> </a:t>
                </a:r>
                <a:endParaRPr lang="en-US" dirty="0"/>
              </a:p>
              <a:p>
                <a:pPr algn="just"/>
                <a:r>
                  <a:rPr lang="ro-RO" dirty="0"/>
                  <a:t> </a:t>
                </a:r>
                <a:endParaRPr lang="en-US" dirty="0"/>
              </a:p>
              <a:p>
                <a:pPr algn="just"/>
                <a:r>
                  <a:rPr lang="ro-RO" dirty="0"/>
                  <a:t> </a:t>
                </a:r>
                <a:r>
                  <a:rPr lang="ro-RO" dirty="0" smtClean="0"/>
                  <a:t>9.Determină </a:t>
                </a:r>
                <a:r>
                  <a:rPr lang="ro-RO" dirty="0"/>
                  <a:t>aria suprafeței colorate din figura de mai jos: </a:t>
                </a:r>
                <a:endParaRPr lang="en-US" dirty="0"/>
              </a:p>
              <a:p>
                <a:pPr algn="just"/>
                <a:endParaRPr lang="en-US" b="1" dirty="0"/>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39496" y="210312"/>
                <a:ext cx="11237976" cy="5355312"/>
              </a:xfrm>
              <a:prstGeom prst="rect">
                <a:avLst/>
              </a:prstGeom>
              <a:blipFill rotWithShape="0">
                <a:blip r:embed="rId2"/>
                <a:stretch>
                  <a:fillRect l="-488" t="-683" r="-434"/>
                </a:stretch>
              </a:blipFill>
            </p:spPr>
            <p:txBody>
              <a:bodyPr/>
              <a:lstStyle/>
              <a:p>
                <a:r>
                  <a:rPr lang="en-US">
                    <a:noFill/>
                  </a:rPr>
                  <a:t> </a:t>
                </a:r>
              </a:p>
            </p:txBody>
          </p:sp>
        </mc:Fallback>
      </mc:AlternateContent>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397" y="1413873"/>
            <a:ext cx="2527300" cy="129159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080508" y="3342186"/>
            <a:ext cx="1327150" cy="1143000"/>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4997958" y="5121910"/>
            <a:ext cx="1409700" cy="1460500"/>
          </a:xfrm>
          <a:prstGeom prst="rect">
            <a:avLst/>
          </a:prstGeom>
          <a:noFill/>
          <a:ln>
            <a:noFill/>
          </a:ln>
        </p:spPr>
      </p:pic>
    </p:spTree>
    <p:extLst>
      <p:ext uri="{BB962C8B-B14F-4D97-AF65-F5344CB8AC3E}">
        <p14:creationId xmlns:p14="http://schemas.microsoft.com/office/powerpoint/2010/main" val="1320017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816" y="475488"/>
            <a:ext cx="10241280" cy="5078313"/>
          </a:xfrm>
          <a:prstGeom prst="rect">
            <a:avLst/>
          </a:prstGeom>
          <a:noFill/>
        </p:spPr>
        <p:txBody>
          <a:bodyPr wrap="square" rtlCol="0">
            <a:spAutoFit/>
          </a:bodyPr>
          <a:lstStyle/>
          <a:p>
            <a:r>
              <a:rPr lang="ro-RO" dirty="0"/>
              <a:t>10.Determină aria suprafeței colorate din figura de mai jos:</a:t>
            </a:r>
            <a:endParaRPr lang="en-US" dirty="0"/>
          </a:p>
          <a:p>
            <a:r>
              <a:rPr lang="ro-RO" dirty="0"/>
              <a:t> </a:t>
            </a:r>
            <a:endParaRPr lang="en-US" dirty="0"/>
          </a:p>
          <a:p>
            <a:r>
              <a:rPr lang="ro-RO" dirty="0"/>
              <a:t> </a:t>
            </a:r>
            <a:endParaRPr lang="en-US" dirty="0"/>
          </a:p>
          <a:p>
            <a:r>
              <a:rPr lang="ro-RO" dirty="0"/>
              <a:t> </a:t>
            </a:r>
            <a:endParaRPr lang="en-US" dirty="0"/>
          </a:p>
          <a:p>
            <a:r>
              <a:rPr lang="ro-RO" dirty="0"/>
              <a:t> </a:t>
            </a:r>
            <a:endParaRPr lang="en-US" dirty="0"/>
          </a:p>
          <a:p>
            <a:r>
              <a:rPr lang="ro-RO" dirty="0"/>
              <a:t> </a:t>
            </a:r>
            <a:endParaRPr lang="en-US" dirty="0"/>
          </a:p>
          <a:p>
            <a:r>
              <a:rPr lang="ro-RO" dirty="0"/>
              <a:t> </a:t>
            </a:r>
            <a:endParaRPr lang="ro-RO" dirty="0" smtClean="0"/>
          </a:p>
          <a:p>
            <a:endParaRPr lang="ro-RO" dirty="0"/>
          </a:p>
          <a:p>
            <a:endParaRPr lang="en-US" dirty="0"/>
          </a:p>
          <a:p>
            <a:r>
              <a:rPr lang="ro-RO" dirty="0"/>
              <a:t> </a:t>
            </a:r>
            <a:endParaRPr lang="en-US" dirty="0"/>
          </a:p>
          <a:p>
            <a:pPr algn="just"/>
            <a:r>
              <a:rPr lang="ro-RO" dirty="0"/>
              <a:t> </a:t>
            </a:r>
            <a:endParaRPr lang="en-US" dirty="0"/>
          </a:p>
          <a:p>
            <a:pPr algn="just"/>
            <a:r>
              <a:rPr lang="ro-RO" dirty="0"/>
              <a:t>11.În interiorul pătratului de latură 8 cm, cu centrul în mijlocul fiecărei laturi, se construiesc semicercuri, obținându‑se o floare. Aflați suprafața florii.</a:t>
            </a:r>
            <a:endParaRPr lang="en-US" dirty="0"/>
          </a:p>
          <a:p>
            <a:r>
              <a:rPr lang="ro-RO" dirty="0"/>
              <a:t> </a:t>
            </a:r>
            <a:endParaRPr lang="ro-RO" dirty="0" smtClean="0"/>
          </a:p>
          <a:p>
            <a:endParaRPr lang="ro-RO" dirty="0"/>
          </a:p>
          <a:p>
            <a:endParaRPr lang="ro-RO" dirty="0" smtClean="0"/>
          </a:p>
          <a:p>
            <a:endParaRPr lang="en-US" dirty="0"/>
          </a:p>
          <a:p>
            <a:r>
              <a:rPr lang="ro-RO" dirty="0"/>
              <a:t> </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187634" y="953008"/>
            <a:ext cx="3780155" cy="187960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942109" y="4268216"/>
            <a:ext cx="1984693" cy="1876552"/>
          </a:xfrm>
          <a:prstGeom prst="rect">
            <a:avLst/>
          </a:prstGeom>
          <a:noFill/>
          <a:ln>
            <a:noFill/>
          </a:ln>
        </p:spPr>
      </p:pic>
    </p:spTree>
    <p:extLst>
      <p:ext uri="{BB962C8B-B14F-4D97-AF65-F5344CB8AC3E}">
        <p14:creationId xmlns:p14="http://schemas.microsoft.com/office/powerpoint/2010/main" val="3550674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264" y="804672"/>
            <a:ext cx="10085832" cy="4708981"/>
          </a:xfrm>
          <a:prstGeom prst="rect">
            <a:avLst/>
          </a:prstGeom>
          <a:noFill/>
        </p:spPr>
        <p:txBody>
          <a:bodyPr wrap="square" rtlCol="0">
            <a:spAutoFit/>
          </a:bodyPr>
          <a:lstStyle/>
          <a:p>
            <a:pPr lvl="0"/>
            <a:r>
              <a:rPr lang="ro-RO" sz="3000" b="1" dirty="0" smtClean="0">
                <a:latin typeface="Times New Roman" panose="02020603050405020304" pitchFamily="18" charset="0"/>
                <a:cs typeface="Times New Roman" panose="02020603050405020304" pitchFamily="18" charset="0"/>
              </a:rPr>
              <a:t>Clasa: a VII – a</a:t>
            </a:r>
          </a:p>
          <a:p>
            <a:pPr lvl="0"/>
            <a:r>
              <a:rPr lang="ro-RO" sz="3000" b="1" dirty="0" smtClean="0">
                <a:latin typeface="Times New Roman" panose="02020603050405020304" pitchFamily="18" charset="0"/>
                <a:cs typeface="Times New Roman" panose="02020603050405020304" pitchFamily="18" charset="0"/>
              </a:rPr>
              <a:t>Unitatea de învățare: Cercul</a:t>
            </a:r>
          </a:p>
          <a:p>
            <a:pPr lvl="0"/>
            <a:r>
              <a:rPr lang="ro-RO" sz="3000" b="1" dirty="0" smtClean="0">
                <a:latin typeface="Times New Roman" panose="02020603050405020304" pitchFamily="18" charset="0"/>
                <a:cs typeface="Times New Roman" panose="02020603050405020304" pitchFamily="18" charset="0"/>
              </a:rPr>
              <a:t>Titlul lecției: Aria discului</a:t>
            </a:r>
          </a:p>
          <a:p>
            <a:pPr lvl="0"/>
            <a:r>
              <a:rPr lang="ro-RO" sz="3000" b="1" dirty="0" smtClean="0">
                <a:latin typeface="Times New Roman" panose="02020603050405020304" pitchFamily="18" charset="0"/>
                <a:cs typeface="Times New Roman" panose="02020603050405020304" pitchFamily="18" charset="0"/>
              </a:rPr>
              <a:t>Durata: 2 ore</a:t>
            </a:r>
          </a:p>
          <a:p>
            <a:pPr lvl="0"/>
            <a:r>
              <a:rPr lang="ro-RO" sz="3000" b="1" dirty="0" smtClean="0">
                <a:latin typeface="Times New Roman" panose="02020603050405020304" pitchFamily="18" charset="0"/>
                <a:ea typeface="Times New Roman" panose="02020603050405020304" pitchFamily="18" charset="0"/>
                <a:cs typeface="Times New Roman" panose="02020603050405020304" pitchFamily="18" charset="0"/>
              </a:rPr>
              <a:t>Obiective operaţionale: </a:t>
            </a:r>
            <a:endParaRPr lang="ro-RO" sz="3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ro-RO" sz="30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3000" b="1" dirty="0">
                <a:latin typeface="Times New Roman" panose="02020603050405020304" pitchFamily="18" charset="0"/>
                <a:ea typeface="Times New Roman" panose="02020603050405020304" pitchFamily="18" charset="0"/>
                <a:cs typeface="Times New Roman" panose="02020603050405020304" pitchFamily="18" charset="0"/>
              </a:rPr>
              <a:t>O</a:t>
            </a:r>
            <a:r>
              <a:rPr lang="ro-RO" sz="3000" b="1" baseline="-25000" dirty="0">
                <a:latin typeface="Times New Roman" panose="02020603050405020304" pitchFamily="18" charset="0"/>
                <a:ea typeface="Times New Roman" panose="02020603050405020304" pitchFamily="18" charset="0"/>
                <a:cs typeface="Times New Roman" panose="02020603050405020304" pitchFamily="18" charset="0"/>
              </a:rPr>
              <a:t>1</a:t>
            </a:r>
            <a:r>
              <a:rPr lang="ro-RO" sz="3000" b="1" dirty="0">
                <a:latin typeface="Times New Roman" panose="02020603050405020304" pitchFamily="18" charset="0"/>
                <a:ea typeface="Times New Roman" panose="02020603050405020304" pitchFamily="18" charset="0"/>
                <a:cs typeface="Times New Roman" panose="02020603050405020304" pitchFamily="18" charset="0"/>
              </a:rPr>
              <a:t> – </a:t>
            </a:r>
            <a:r>
              <a:rPr lang="ro-RO"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3000" dirty="0" smtClean="0">
                <a:latin typeface="Times New Roman" panose="02020603050405020304" pitchFamily="18" charset="0"/>
                <a:ea typeface="Times New Roman" panose="02020603050405020304" pitchFamily="18" charset="0"/>
                <a:cs typeface="Times New Roman" panose="02020603050405020304" pitchFamily="18" charset="0"/>
              </a:rPr>
              <a:t>să </a:t>
            </a:r>
            <a:r>
              <a:rPr lang="ro-RO" sz="3000" dirty="0">
                <a:latin typeface="Times New Roman" panose="02020603050405020304" pitchFamily="18" charset="0"/>
                <a:ea typeface="Times New Roman" panose="02020603050405020304" pitchFamily="18" charset="0"/>
                <a:cs typeface="Times New Roman" panose="02020603050405020304" pitchFamily="18" charset="0"/>
              </a:rPr>
              <a:t>recunoască discul în diferite situații</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r>
              <a:rPr lang="ro-RO" sz="3000" b="1" dirty="0">
                <a:latin typeface="Times New Roman" panose="02020603050405020304" pitchFamily="18" charset="0"/>
                <a:cs typeface="Times New Roman" panose="02020603050405020304" pitchFamily="18" charset="0"/>
              </a:rPr>
              <a:t>O</a:t>
            </a:r>
            <a:r>
              <a:rPr lang="ro-RO" sz="3000" b="1" baseline="-25000" dirty="0">
                <a:latin typeface="Times New Roman" panose="02020603050405020304" pitchFamily="18" charset="0"/>
                <a:cs typeface="Times New Roman" panose="02020603050405020304" pitchFamily="18" charset="0"/>
              </a:rPr>
              <a:t>2 </a:t>
            </a:r>
            <a:r>
              <a:rPr lang="ro-RO" sz="3000" b="1" dirty="0" smtClean="0">
                <a:latin typeface="Times New Roman" panose="02020603050405020304" pitchFamily="18" charset="0"/>
                <a:cs typeface="Times New Roman" panose="02020603050405020304" pitchFamily="18" charset="0"/>
              </a:rPr>
              <a:t>– </a:t>
            </a:r>
            <a:r>
              <a:rPr lang="ro-RO" sz="3000" dirty="0" smtClean="0">
                <a:latin typeface="Times New Roman" panose="02020603050405020304" pitchFamily="18" charset="0"/>
                <a:cs typeface="Times New Roman" panose="02020603050405020304" pitchFamily="18" charset="0"/>
              </a:rPr>
              <a:t>să </a:t>
            </a:r>
            <a:r>
              <a:rPr lang="ro-RO" sz="3000" dirty="0">
                <a:latin typeface="Times New Roman" panose="02020603050405020304" pitchFamily="18" charset="0"/>
                <a:cs typeface="Times New Roman" panose="02020603050405020304" pitchFamily="18" charset="0"/>
              </a:rPr>
              <a:t>determine aria unui disc în situații din viața cotidiană</a:t>
            </a:r>
            <a:endParaRPr lang="en-US" sz="3000" dirty="0">
              <a:latin typeface="Times New Roman" panose="02020603050405020304" pitchFamily="18" charset="0"/>
              <a:cs typeface="Times New Roman" panose="02020603050405020304" pitchFamily="18" charset="0"/>
            </a:endParaRPr>
          </a:p>
          <a:p>
            <a:pPr lvl="0"/>
            <a:endParaRPr lang="en-US" sz="3000" b="1" dirty="0">
              <a:latin typeface="Times New Roman" panose="02020603050405020304" pitchFamily="18" charset="0"/>
              <a:cs typeface="Times New Roman" panose="02020603050405020304" pitchFamily="18" charset="0"/>
            </a:endParaRPr>
          </a:p>
          <a:p>
            <a:endParaRPr lang="en-US" sz="3000" dirty="0"/>
          </a:p>
        </p:txBody>
      </p:sp>
    </p:spTree>
    <p:extLst>
      <p:ext uri="{BB962C8B-B14F-4D97-AF65-F5344CB8AC3E}">
        <p14:creationId xmlns:p14="http://schemas.microsoft.com/office/powerpoint/2010/main" val="169234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816" y="475488"/>
            <a:ext cx="10872216" cy="3046988"/>
          </a:xfrm>
          <a:prstGeom prst="rect">
            <a:avLst/>
          </a:prstGeom>
          <a:noFill/>
        </p:spPr>
        <p:txBody>
          <a:bodyPr wrap="square" rtlCol="0">
            <a:spAutoFit/>
          </a:bodyPr>
          <a:lstStyle/>
          <a:p>
            <a:pPr algn="just"/>
            <a:r>
              <a:rPr lang="ro-RO" sz="3200" dirty="0" smtClean="0">
                <a:latin typeface="Times New Roman" panose="02020603050405020304" pitchFamily="18" charset="0"/>
                <a:cs typeface="Times New Roman" panose="02020603050405020304" pitchFamily="18" charset="0"/>
              </a:rPr>
              <a:t>12.Pe </a:t>
            </a:r>
            <a:r>
              <a:rPr lang="ro-RO" sz="3200" dirty="0">
                <a:latin typeface="Times New Roman" panose="02020603050405020304" pitchFamily="18" charset="0"/>
                <a:cs typeface="Times New Roman" panose="02020603050405020304" pitchFamily="18" charset="0"/>
              </a:rPr>
              <a:t>o față de masă cu motive florale este desenată o ,,floare de mai’’: în centru, pătratul ABCD, cu AB = 2 cm și petalele 4 semicercuri. Arată că suptafața florii este mai mică decât 10,3 cm</a:t>
            </a:r>
            <a:r>
              <a:rPr lang="ro-RO" sz="3200" baseline="30000" dirty="0">
                <a:latin typeface="Times New Roman" panose="02020603050405020304" pitchFamily="18" charset="0"/>
                <a:cs typeface="Times New Roman" panose="02020603050405020304" pitchFamily="18" charset="0"/>
              </a:rPr>
              <a:t>2</a:t>
            </a:r>
            <a:r>
              <a:rPr lang="ro-RO"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ro-RO"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ro-RO" sz="3200" dirty="0" smtClean="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8751" y="2747170"/>
            <a:ext cx="2762441" cy="2684366"/>
          </a:xfrm>
          <a:prstGeom prst="rect">
            <a:avLst/>
          </a:prstGeom>
          <a:noFill/>
          <a:ln>
            <a:noFill/>
          </a:ln>
        </p:spPr>
      </p:pic>
    </p:spTree>
    <p:extLst>
      <p:ext uri="{BB962C8B-B14F-4D97-AF65-F5344CB8AC3E}">
        <p14:creationId xmlns:p14="http://schemas.microsoft.com/office/powerpoint/2010/main" val="958743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616" y="197706"/>
            <a:ext cx="11653151" cy="1146211"/>
          </a:xfrm>
          <a:prstGeom prst="rect">
            <a:avLst/>
          </a:prstGeom>
        </p:spPr>
        <p:txBody>
          <a:bodyPr wrap="square">
            <a:spAutoFit/>
          </a:bodyPr>
          <a:lstStyle/>
          <a:p>
            <a:pPr algn="just">
              <a:lnSpc>
                <a:spcPct val="107000"/>
              </a:lnSpc>
              <a:spcAft>
                <a:spcPts val="800"/>
              </a:spcAft>
            </a:pPr>
            <a:r>
              <a:rPr lang="ro-RO" sz="3200" dirty="0" smtClean="0">
                <a:latin typeface="Times New Roman" panose="02020603050405020304" pitchFamily="18" charset="0"/>
                <a:ea typeface="Calibri" panose="020F0502020204030204" pitchFamily="34" charset="0"/>
                <a:cs typeface="Times New Roman" panose="02020603050405020304" pitchFamily="18" charset="0"/>
              </a:rPr>
              <a:t>13.În </a:t>
            </a:r>
            <a:r>
              <a:rPr lang="ro-RO" sz="3200" dirty="0">
                <a:latin typeface="Times New Roman" panose="02020603050405020304" pitchFamily="18" charset="0"/>
                <a:ea typeface="Calibri" panose="020F0502020204030204" pitchFamily="34" charset="0"/>
                <a:cs typeface="Times New Roman" panose="02020603050405020304" pitchFamily="18" charset="0"/>
              </a:rPr>
              <a:t>figura de mai jos, cele trei cercuri au fiecare raza de 2 cm. Calculați aria porțiunii </a:t>
            </a:r>
            <a:r>
              <a:rPr lang="ro-RO" sz="3200" dirty="0" smtClean="0">
                <a:latin typeface="Times New Roman" panose="02020603050405020304" pitchFamily="18" charset="0"/>
                <a:ea typeface="Calibri" panose="020F0502020204030204" pitchFamily="34" charset="0"/>
                <a:cs typeface="Times New Roman" panose="02020603050405020304" pitchFamily="18" charset="0"/>
              </a:rPr>
              <a:t>colorate cu albastru.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801" y="1343917"/>
            <a:ext cx="4008640" cy="3225800"/>
          </a:xfrm>
          <a:prstGeom prst="rect">
            <a:avLst/>
          </a:prstGeom>
          <a:noFill/>
          <a:ln>
            <a:noFill/>
          </a:ln>
        </p:spPr>
      </p:pic>
      <p:pic>
        <p:nvPicPr>
          <p:cNvPr id="4" name="Picture 3"/>
          <p:cNvPicPr>
            <a:picLocks noChangeAspect="1"/>
          </p:cNvPicPr>
          <p:nvPr/>
        </p:nvPicPr>
        <p:blipFill>
          <a:blip r:embed="rId3"/>
          <a:stretch>
            <a:fillRect/>
          </a:stretch>
        </p:blipFill>
        <p:spPr>
          <a:xfrm>
            <a:off x="6108191" y="1395485"/>
            <a:ext cx="3707511" cy="3122664"/>
          </a:xfrm>
          <a:prstGeom prst="rect">
            <a:avLst/>
          </a:prstGeom>
        </p:spPr>
      </p:pic>
    </p:spTree>
    <p:extLst>
      <p:ext uri="{BB962C8B-B14F-4D97-AF65-F5344CB8AC3E}">
        <p14:creationId xmlns:p14="http://schemas.microsoft.com/office/powerpoint/2010/main" val="11594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44221" y="253238"/>
            <a:ext cx="3343275" cy="2990850"/>
          </a:xfrm>
          <a:prstGeom prst="rect">
            <a:avLst/>
          </a:prstGeom>
        </p:spPr>
      </p:pic>
      <p:pic>
        <p:nvPicPr>
          <p:cNvPr id="3" name="Picture 2"/>
          <p:cNvPicPr>
            <a:picLocks noChangeAspect="1"/>
          </p:cNvPicPr>
          <p:nvPr/>
        </p:nvPicPr>
        <p:blipFill>
          <a:blip r:embed="rId3"/>
          <a:stretch>
            <a:fillRect/>
          </a:stretch>
        </p:blipFill>
        <p:spPr>
          <a:xfrm>
            <a:off x="8482524" y="0"/>
            <a:ext cx="3086100" cy="3181350"/>
          </a:xfrm>
          <a:prstGeom prst="rect">
            <a:avLst/>
          </a:prstGeom>
        </p:spPr>
      </p:pic>
      <p:pic>
        <p:nvPicPr>
          <p:cNvPr id="5" name="Picture 4"/>
          <p:cNvPicPr>
            <a:picLocks noChangeAspect="1"/>
          </p:cNvPicPr>
          <p:nvPr/>
        </p:nvPicPr>
        <p:blipFill>
          <a:blip r:embed="rId4"/>
          <a:stretch>
            <a:fillRect/>
          </a:stretch>
        </p:blipFill>
        <p:spPr>
          <a:xfrm>
            <a:off x="3694366" y="0"/>
            <a:ext cx="3983725" cy="335356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 y="18288"/>
            <a:ext cx="4008640" cy="3225800"/>
          </a:xfrm>
          <a:prstGeom prst="rect">
            <a:avLst/>
          </a:prstGeom>
          <a:noFill/>
          <a:ln>
            <a:noFill/>
          </a:ln>
        </p:spPr>
      </p:pic>
      <mc:AlternateContent xmlns:mc="http://schemas.openxmlformats.org/markup-compatibility/2006" xmlns:a14="http://schemas.microsoft.com/office/drawing/2010/main">
        <mc:Choice Requires="a14">
          <p:sp>
            <p:nvSpPr>
              <p:cNvPr id="7" name="TextBox 6"/>
              <p:cNvSpPr txBox="1"/>
              <p:nvPr/>
            </p:nvSpPr>
            <p:spPr>
              <a:xfrm>
                <a:off x="693982" y="4021131"/>
                <a:ext cx="11667744" cy="1357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smtClean="0">
                              <a:solidFill>
                                <a:srgbClr val="0070C0"/>
                              </a:solidFill>
                              <a:latin typeface="Cambria Math" panose="02040503050406030204" pitchFamily="18" charset="0"/>
                            </a:rPr>
                          </m:ctrlPr>
                        </m:sSubPr>
                        <m:e>
                          <m:r>
                            <a:rPr lang="ro-RO" sz="4400" b="1" i="1" smtClean="0">
                              <a:solidFill>
                                <a:srgbClr val="0070C0"/>
                              </a:solidFill>
                              <a:latin typeface="Cambria Math" panose="02040503050406030204" pitchFamily="18" charset="0"/>
                            </a:rPr>
                            <m:t>𝑨</m:t>
                          </m:r>
                        </m:e>
                        <m:sub>
                          <m:r>
                            <a:rPr lang="ro-RO" sz="4400" b="1" i="1" smtClean="0">
                              <a:solidFill>
                                <a:srgbClr val="0070C0"/>
                              </a:solidFill>
                              <a:latin typeface="Cambria Math" panose="02040503050406030204" pitchFamily="18" charset="0"/>
                            </a:rPr>
                            <m:t> </m:t>
                          </m:r>
                          <m:r>
                            <a:rPr lang="ro-RO" sz="4400" b="1" i="1" smtClean="0">
                              <a:solidFill>
                                <a:srgbClr val="0070C0"/>
                              </a:solidFill>
                              <a:latin typeface="Cambria Math" panose="02040503050406030204" pitchFamily="18" charset="0"/>
                            </a:rPr>
                            <m:t>𝒔𝒖𝒑𝒓𝒂𝒇𝒂</m:t>
                          </m:r>
                          <m:r>
                            <a:rPr lang="ro-RO" sz="4400" b="1" i="1" smtClean="0">
                              <a:solidFill>
                                <a:srgbClr val="0070C0"/>
                              </a:solidFill>
                              <a:latin typeface="Cambria Math" panose="02040503050406030204" pitchFamily="18" charset="0"/>
                            </a:rPr>
                            <m:t>ță </m:t>
                          </m:r>
                          <m:r>
                            <a:rPr lang="ro-RO" sz="4400" b="1" i="1" smtClean="0">
                              <a:solidFill>
                                <a:srgbClr val="0070C0"/>
                              </a:solidFill>
                              <a:latin typeface="Cambria Math" panose="02040503050406030204" pitchFamily="18" charset="0"/>
                            </a:rPr>
                            <m:t>𝒂𝒍𝒃𝒂𝒔𝒕𝒓</m:t>
                          </m:r>
                          <m:r>
                            <a:rPr lang="ro-RO" sz="4400" b="1" i="1" smtClean="0">
                              <a:solidFill>
                                <a:srgbClr val="0070C0"/>
                              </a:solidFill>
                              <a:latin typeface="Cambria Math" panose="02040503050406030204" pitchFamily="18" charset="0"/>
                            </a:rPr>
                            <m:t>ă </m:t>
                          </m:r>
                        </m:sub>
                      </m:sSub>
                      <m:r>
                        <a:rPr lang="ro-RO" sz="4400" b="1" i="1" smtClean="0">
                          <a:solidFill>
                            <a:srgbClr val="0070C0"/>
                          </a:solidFill>
                          <a:latin typeface="Cambria Math" panose="02040503050406030204" pitchFamily="18" charset="0"/>
                        </a:rPr>
                        <m:t>=</m:t>
                      </m:r>
                      <m:sSub>
                        <m:sSubPr>
                          <m:ctrlPr>
                            <a:rPr lang="ro-RO" sz="4400" b="1" i="1">
                              <a:solidFill>
                                <a:srgbClr val="0070C0"/>
                              </a:solidFill>
                              <a:latin typeface="Cambria Math" panose="02040503050406030204" pitchFamily="18" charset="0"/>
                            </a:rPr>
                          </m:ctrlPr>
                        </m:sSubPr>
                        <m:e>
                          <m:r>
                            <a:rPr lang="ro-RO" sz="4400" b="1" i="1">
                              <a:solidFill>
                                <a:srgbClr val="0070C0"/>
                              </a:solidFill>
                              <a:latin typeface="Cambria Math" panose="02040503050406030204" pitchFamily="18" charset="0"/>
                            </a:rPr>
                            <m:t>𝑨</m:t>
                          </m:r>
                          <m:r>
                            <a:rPr lang="ro-RO" sz="4400" b="1" i="1">
                              <a:solidFill>
                                <a:srgbClr val="0070C0"/>
                              </a:solidFill>
                              <a:latin typeface="Cambria Math" panose="02040503050406030204" pitchFamily="18" charset="0"/>
                            </a:rPr>
                            <m:t> </m:t>
                          </m:r>
                        </m:e>
                        <m:sub>
                          <m:r>
                            <a:rPr lang="ro-RO" sz="4400" b="1" i="1">
                              <a:solidFill>
                                <a:srgbClr val="0070C0"/>
                              </a:solidFill>
                              <a:latin typeface="Cambria Math" panose="02040503050406030204" pitchFamily="18" charset="0"/>
                              <a:ea typeface="Cambria Math" panose="02040503050406030204" pitchFamily="18" charset="0"/>
                            </a:rPr>
                            <m:t>∆ </m:t>
                          </m:r>
                          <m:r>
                            <a:rPr lang="ro-RO" sz="4400" b="1" i="1">
                              <a:solidFill>
                                <a:srgbClr val="0070C0"/>
                              </a:solidFill>
                              <a:latin typeface="Cambria Math" panose="02040503050406030204" pitchFamily="18" charset="0"/>
                              <a:ea typeface="Cambria Math" panose="02040503050406030204" pitchFamily="18" charset="0"/>
                            </a:rPr>
                            <m:t>𝒆𝒄𝒉𝒊𝒍𝒂𝒕𝒆𝒓𝒂𝒍</m:t>
                          </m:r>
                          <m:r>
                            <a:rPr lang="ro-RO" sz="4400" b="1" i="1">
                              <a:solidFill>
                                <a:srgbClr val="0070C0"/>
                              </a:solidFill>
                              <a:latin typeface="Cambria Math" panose="02040503050406030204" pitchFamily="18" charset="0"/>
                            </a:rPr>
                            <m:t> </m:t>
                          </m:r>
                        </m:sub>
                      </m:sSub>
                      <m:r>
                        <a:rPr lang="ro-RO" sz="4400" b="1" i="1">
                          <a:solidFill>
                            <a:srgbClr val="0070C0"/>
                          </a:solidFill>
                          <a:latin typeface="Cambria Math" panose="02040503050406030204" pitchFamily="18" charset="0"/>
                        </a:rPr>
                        <m:t>−</m:t>
                      </m:r>
                      <m:f>
                        <m:fPr>
                          <m:ctrlPr>
                            <a:rPr lang="ro-RO" sz="4400" b="1" i="1">
                              <a:solidFill>
                                <a:srgbClr val="0070C0"/>
                              </a:solidFill>
                              <a:latin typeface="Cambria Math" panose="02040503050406030204" pitchFamily="18" charset="0"/>
                            </a:rPr>
                          </m:ctrlPr>
                        </m:fPr>
                        <m:num>
                          <m:sSub>
                            <m:sSubPr>
                              <m:ctrlPr>
                                <a:rPr lang="ro-RO" sz="4400" b="1" i="1">
                                  <a:solidFill>
                                    <a:srgbClr val="0070C0"/>
                                  </a:solidFill>
                                  <a:latin typeface="Cambria Math" panose="02040503050406030204" pitchFamily="18" charset="0"/>
                                </a:rPr>
                              </m:ctrlPr>
                            </m:sSubPr>
                            <m:e>
                              <m:r>
                                <a:rPr lang="ro-RO" sz="4400" b="1" i="1">
                                  <a:solidFill>
                                    <a:srgbClr val="0070C0"/>
                                  </a:solidFill>
                                  <a:latin typeface="Cambria Math" panose="02040503050406030204" pitchFamily="18" charset="0"/>
                                </a:rPr>
                                <m:t>𝑨</m:t>
                              </m:r>
                            </m:e>
                            <m:sub>
                              <m:r>
                                <a:rPr lang="ro-RO" sz="4400" b="1" i="1">
                                  <a:solidFill>
                                    <a:srgbClr val="0070C0"/>
                                  </a:solidFill>
                                  <a:latin typeface="Cambria Math" panose="02040503050406030204" pitchFamily="18" charset="0"/>
                                </a:rPr>
                                <m:t>𝒅𝒊𝒔𝒄</m:t>
                              </m:r>
                            </m:sub>
                          </m:sSub>
                        </m:num>
                        <m:den>
                          <m:r>
                            <a:rPr lang="ro-RO" sz="4400" b="1" i="1">
                              <a:solidFill>
                                <a:srgbClr val="0070C0"/>
                              </a:solidFill>
                              <a:latin typeface="Cambria Math" panose="02040503050406030204" pitchFamily="18" charset="0"/>
                            </a:rPr>
                            <m:t>𝟐</m:t>
                          </m:r>
                        </m:den>
                      </m:f>
                    </m:oMath>
                  </m:oMathPara>
                </a14:m>
                <a:endParaRPr lang="en-US" sz="4400"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93982" y="4021131"/>
                <a:ext cx="11667744" cy="1357488"/>
              </a:xfrm>
              <a:prstGeom prst="rect">
                <a:avLst/>
              </a:prstGeom>
              <a:blipFill rotWithShape="0">
                <a:blip r:embed="rId6"/>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8248971" y="267525"/>
            <a:ext cx="3438525" cy="2962275"/>
          </a:xfrm>
          <a:prstGeom prst="rect">
            <a:avLst/>
          </a:prstGeom>
        </p:spPr>
      </p:pic>
    </p:spTree>
    <p:extLst>
      <p:ext uri="{BB962C8B-B14F-4D97-AF65-F5344CB8AC3E}">
        <p14:creationId xmlns:p14="http://schemas.microsoft.com/office/powerpoint/2010/main" val="2634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8685" y="3234652"/>
            <a:ext cx="3794629" cy="388696"/>
          </a:xfrm>
          <a:prstGeom prst="rect">
            <a:avLst/>
          </a:prstGeom>
        </p:spPr>
        <p:txBody>
          <a:bodyPr wrap="none">
            <a:spAutoFit/>
          </a:bodyPr>
          <a:lstStyle/>
          <a:p>
            <a:pPr algn="ctr">
              <a:lnSpc>
                <a:spcPct val="107000"/>
              </a:lnSpc>
              <a:spcAft>
                <a:spcPts val="800"/>
              </a:spcAft>
            </a:pPr>
            <a:r>
              <a:rPr lang="ro-RO"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https://forms.gle/KBr7ouF4iN1SdJ1F6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069848" y="1892808"/>
            <a:ext cx="5705856" cy="646331"/>
          </a:xfrm>
          <a:prstGeom prst="rect">
            <a:avLst/>
          </a:prstGeom>
          <a:noFill/>
        </p:spPr>
        <p:txBody>
          <a:bodyPr wrap="square" rtlCol="0">
            <a:spAutoFit/>
          </a:bodyPr>
          <a:lstStyle/>
          <a:p>
            <a:r>
              <a:rPr lang="ro-RO" sz="3600" dirty="0" smtClean="0"/>
              <a:t>Test – formular google</a:t>
            </a:r>
            <a:endParaRPr lang="en-US" sz="3600" dirty="0"/>
          </a:p>
        </p:txBody>
      </p:sp>
    </p:spTree>
    <p:extLst>
      <p:ext uri="{BB962C8B-B14F-4D97-AF65-F5344CB8AC3E}">
        <p14:creationId xmlns:p14="http://schemas.microsoft.com/office/powerpoint/2010/main" val="633741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739" y="1655810"/>
            <a:ext cx="11376816" cy="830997"/>
          </a:xfrm>
          <a:prstGeom prst="rect">
            <a:avLst/>
          </a:prstGeom>
          <a:noFill/>
        </p:spPr>
        <p:txBody>
          <a:bodyPr wrap="square" rtlCol="0">
            <a:spAutoFit/>
          </a:bodyPr>
          <a:lstStyle/>
          <a:p>
            <a:r>
              <a:rPr lang="ro-RO" sz="4800" dirty="0" smtClean="0">
                <a:solidFill>
                  <a:srgbClr val="0070C0"/>
                </a:solidFill>
              </a:rPr>
              <a:t>E timpul să ne jucăm - Escape Room!</a:t>
            </a:r>
          </a:p>
        </p:txBody>
      </p:sp>
      <p:sp>
        <p:nvSpPr>
          <p:cNvPr id="4" name="TextBox 3"/>
          <p:cNvSpPr txBox="1"/>
          <p:nvPr/>
        </p:nvSpPr>
        <p:spPr>
          <a:xfrm>
            <a:off x="2157984" y="3538728"/>
            <a:ext cx="7882128" cy="923330"/>
          </a:xfrm>
          <a:prstGeom prst="rect">
            <a:avLst/>
          </a:prstGeom>
          <a:noFill/>
        </p:spPr>
        <p:txBody>
          <a:bodyPr wrap="square" rtlCol="0">
            <a:spAutoFit/>
          </a:bodyPr>
          <a:lstStyle/>
          <a:p>
            <a:r>
              <a:rPr lang="ro-RO" u="sng" dirty="0">
                <a:hlinkClick r:id="rId2"/>
              </a:rPr>
              <a:t>https://docs.google.com/presentation/d/1eSmWdAIfOTPJp27ZLiAOP9Da5wjhbhe5UBhikkWMWSA/preview?usp=sharing</a:t>
            </a:r>
            <a:endParaRPr lang="en-US" dirty="0"/>
          </a:p>
          <a:p>
            <a:endParaRPr lang="en-US" dirty="0"/>
          </a:p>
        </p:txBody>
      </p:sp>
    </p:spTree>
    <p:extLst>
      <p:ext uri="{BB962C8B-B14F-4D97-AF65-F5344CB8AC3E}">
        <p14:creationId xmlns:p14="http://schemas.microsoft.com/office/powerpoint/2010/main" val="2129318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745" y="270869"/>
            <a:ext cx="11102109" cy="6740307"/>
          </a:xfrm>
          <a:prstGeom prst="rect">
            <a:avLst/>
          </a:prstGeom>
        </p:spPr>
        <p:txBody>
          <a:bodyPr wrap="square">
            <a:spAutoFit/>
          </a:bodyPr>
          <a:lstStyle/>
          <a:p>
            <a:pPr marL="434340" marR="182245" algn="just">
              <a:lnSpc>
                <a:spcPct val="150000"/>
              </a:lnSpc>
              <a:spcAft>
                <a:spcPts val="0"/>
              </a:spcAft>
              <a:tabLst>
                <a:tab pos="434340" algn="l"/>
                <a:tab pos="7213600" algn="l"/>
              </a:tabLst>
            </a:pPr>
            <a:r>
              <a:rPr lang="ro-RO" sz="2400" b="1" cap="all" dirty="0">
                <a:solidFill>
                  <a:srgbClr val="0070C0"/>
                </a:solidFill>
                <a:latin typeface="Times New Roman" panose="02020603050405020304" pitchFamily="18" charset="0"/>
                <a:ea typeface="Times New Roman" panose="02020603050405020304" pitchFamily="18" charset="0"/>
              </a:rPr>
              <a:t> </a:t>
            </a:r>
            <a:r>
              <a:rPr lang="ro-RO" sz="2400" b="1" cap="all" dirty="0" smtClean="0">
                <a:solidFill>
                  <a:srgbClr val="0070C0"/>
                </a:solidFill>
                <a:latin typeface="Times New Roman" panose="02020603050405020304" pitchFamily="18" charset="0"/>
                <a:ea typeface="Times New Roman" panose="02020603050405020304" pitchFamily="18" charset="0"/>
              </a:rPr>
              <a:t>        Bibliografie</a:t>
            </a:r>
            <a:r>
              <a:rPr lang="ro-RO" sz="2400" b="1" cap="all" dirty="0">
                <a:solidFill>
                  <a:srgbClr val="0070C0"/>
                </a:solidFill>
                <a:latin typeface="Times New Roman" panose="02020603050405020304" pitchFamily="18" charset="0"/>
                <a:ea typeface="Times New Roman" panose="02020603050405020304" pitchFamily="18" charset="0"/>
              </a:rPr>
              <a:t>:</a:t>
            </a:r>
            <a:r>
              <a:rPr lang="ro-RO" sz="2400" dirty="0">
                <a:solidFill>
                  <a:srgbClr val="0070C0"/>
                </a:solidFill>
                <a:latin typeface="Times New Roman" panose="02020603050405020304" pitchFamily="18" charset="0"/>
                <a:ea typeface="Times New Roman" panose="02020603050405020304" pitchFamily="18" charset="0"/>
              </a:rPr>
              <a:t> </a:t>
            </a:r>
          </a:p>
          <a:p>
            <a:pPr marL="434340" marR="182245" algn="just">
              <a:lnSpc>
                <a:spcPct val="150000"/>
              </a:lnSpc>
              <a:spcAft>
                <a:spcPts val="0"/>
              </a:spcAft>
              <a:tabLst>
                <a:tab pos="434340" algn="l"/>
                <a:tab pos="7213600" algn="l"/>
              </a:tabLst>
            </a:pPr>
            <a:r>
              <a:rPr lang="ro-RO" sz="2400" dirty="0" smtClean="0">
                <a:latin typeface="Times New Roman" panose="02020603050405020304" pitchFamily="18" charset="0"/>
                <a:ea typeface="Times New Roman" panose="02020603050405020304" pitchFamily="18" charset="0"/>
              </a:rPr>
              <a:t>- Sorin </a:t>
            </a:r>
            <a:r>
              <a:rPr lang="ro-RO" sz="2400" dirty="0">
                <a:latin typeface="Times New Roman" panose="02020603050405020304" pitchFamily="18" charset="0"/>
                <a:ea typeface="Times New Roman" panose="02020603050405020304" pitchFamily="18" charset="0"/>
              </a:rPr>
              <a:t>Doru Noaghi, Matematică. Manual clasa a VII - a, Editura Litera, Bucureşti, 2019</a:t>
            </a:r>
            <a:endParaRPr lang="en-US" sz="2400" dirty="0">
              <a:latin typeface="Times New Roman" panose="02020603050405020304" pitchFamily="18" charset="0"/>
              <a:ea typeface="Times New Roman" panose="02020603050405020304" pitchFamily="18" charset="0"/>
            </a:endParaRPr>
          </a:p>
          <a:p>
            <a:pPr marL="434340" marR="182245" algn="just">
              <a:lnSpc>
                <a:spcPct val="150000"/>
              </a:lnSpc>
              <a:spcAft>
                <a:spcPts val="0"/>
              </a:spcAft>
              <a:tabLst>
                <a:tab pos="434340" algn="l"/>
                <a:tab pos="7213600" algn="l"/>
              </a:tabLst>
            </a:pPr>
            <a:r>
              <a:rPr lang="ro-RO" sz="2400" dirty="0">
                <a:latin typeface="Times New Roman" panose="02020603050405020304" pitchFamily="18" charset="0"/>
                <a:ea typeface="Calibri" panose="020F0502020204030204" pitchFamily="34" charset="0"/>
              </a:rPr>
              <a:t>- Mihaela Singer</a:t>
            </a:r>
            <a:r>
              <a:rPr lang="ro-RO" sz="2400" dirty="0">
                <a:latin typeface="Times New Roman" panose="02020603050405020304" pitchFamily="18" charset="0"/>
                <a:ea typeface="Times New Roman" panose="02020603050405020304" pitchFamily="18" charset="0"/>
              </a:rPr>
              <a:t>, Matematică. Manual clasa a VII - a, Editura Sigma, Bucureşti, 2019</a:t>
            </a:r>
            <a:endParaRPr lang="en-US" sz="2400" dirty="0">
              <a:latin typeface="Times New Roman" panose="02020603050405020304" pitchFamily="18" charset="0"/>
              <a:ea typeface="Times New Roman" panose="02020603050405020304" pitchFamily="18" charset="0"/>
            </a:endParaRPr>
          </a:p>
          <a:p>
            <a:pPr marL="434340" marR="182245" algn="just">
              <a:lnSpc>
                <a:spcPct val="150000"/>
              </a:lnSpc>
              <a:spcAft>
                <a:spcPts val="0"/>
              </a:spcAft>
              <a:tabLst>
                <a:tab pos="434340" algn="l"/>
                <a:tab pos="7213600" algn="l"/>
              </a:tabLst>
            </a:pPr>
            <a:r>
              <a:rPr lang="ro-RO" sz="2400" dirty="0">
                <a:latin typeface="Times New Roman" panose="02020603050405020304" pitchFamily="18" charset="0"/>
                <a:ea typeface="Times New Roman" panose="02020603050405020304" pitchFamily="18" charset="0"/>
              </a:rPr>
              <a:t>- Ion Cicu, Matematică. Manual clasa a VII - a, Editura Intuitext, Bucureşti, 2019</a:t>
            </a:r>
            <a:endParaRPr lang="en-US" sz="2400" dirty="0">
              <a:latin typeface="Times New Roman" panose="02020603050405020304" pitchFamily="18" charset="0"/>
              <a:ea typeface="Times New Roman" panose="02020603050405020304" pitchFamily="18" charset="0"/>
            </a:endParaRPr>
          </a:p>
          <a:p>
            <a:pPr marR="182245" algn="just">
              <a:lnSpc>
                <a:spcPct val="150000"/>
              </a:lnSpc>
              <a:spcAft>
                <a:spcPts val="0"/>
              </a:spcAft>
              <a:tabLst>
                <a:tab pos="434340" algn="l"/>
                <a:tab pos="7213600" algn="l"/>
              </a:tabLst>
            </a:pPr>
            <a:r>
              <a:rPr lang="ro-RO" sz="2400" dirty="0">
                <a:latin typeface="Times New Roman" panose="02020603050405020304" pitchFamily="18" charset="0"/>
                <a:ea typeface="Times New Roman" panose="02020603050405020304" pitchFamily="18" charset="0"/>
              </a:rPr>
              <a:t>	- Adrian Zanoschi, Matematică:  Algebră,  geometrie: clasa a VII – a, Seria Mate 2000</a:t>
            </a:r>
            <a:r>
              <a:rPr lang="ro-RO" sz="2400" baseline="30000" dirty="0" smtClean="0">
                <a:latin typeface="Times New Roman" panose="02020603050405020304" pitchFamily="18" charset="0"/>
                <a:ea typeface="Times New Roman" panose="02020603050405020304" pitchFamily="18" charset="0"/>
              </a:rPr>
              <a:t>+ </a:t>
            </a:r>
            <a:r>
              <a:rPr lang="ro-RO" sz="2400" dirty="0" smtClean="0">
                <a:latin typeface="Times New Roman" panose="02020603050405020304" pitchFamily="18" charset="0"/>
                <a:ea typeface="Times New Roman" panose="02020603050405020304" pitchFamily="18" charset="0"/>
              </a:rPr>
              <a:t>Standard</a:t>
            </a:r>
            <a:r>
              <a:rPr lang="ro-RO" sz="2400" dirty="0">
                <a:latin typeface="Times New Roman" panose="02020603050405020304" pitchFamily="18" charset="0"/>
                <a:ea typeface="Times New Roman" panose="02020603050405020304" pitchFamily="18" charset="0"/>
              </a:rPr>
              <a:t>, Editura Paralela 45, Piteşti, 2020 </a:t>
            </a:r>
            <a:endParaRPr lang="ro-RO" sz="2400" dirty="0" smtClean="0">
              <a:latin typeface="Times New Roman" panose="02020603050405020304" pitchFamily="18" charset="0"/>
              <a:ea typeface="Times New Roman" panose="02020603050405020304" pitchFamily="18" charset="0"/>
            </a:endParaRPr>
          </a:p>
          <a:p>
            <a:pPr marR="182245" algn="just">
              <a:lnSpc>
                <a:spcPct val="150000"/>
              </a:lnSpc>
              <a:spcAft>
                <a:spcPts val="0"/>
              </a:spcAft>
              <a:tabLst>
                <a:tab pos="434340" algn="l"/>
                <a:tab pos="7213600" algn="l"/>
              </a:tabLst>
            </a:pPr>
            <a:r>
              <a:rPr lang="ro-RO" sz="2400" dirty="0" smtClean="0">
                <a:effectLst/>
                <a:latin typeface="Times New Roman" panose="02020603050405020304" pitchFamily="18" charset="0"/>
                <a:ea typeface="Times New Roman" panose="02020603050405020304" pitchFamily="18" charset="0"/>
              </a:rPr>
              <a:t>	- Dana-Maria Morar, Voichița Baicu, Jurnal de clasa a VII – a. Matematică, Editura Delfin, București, 2015</a:t>
            </a:r>
          </a:p>
          <a:p>
            <a:pPr marR="182245" algn="just">
              <a:lnSpc>
                <a:spcPct val="150000"/>
              </a:lnSpc>
              <a:tabLst>
                <a:tab pos="434340" algn="l"/>
                <a:tab pos="7213600" algn="l"/>
              </a:tabLst>
            </a:pPr>
            <a:r>
              <a:rPr lang="ro-RO" sz="2400" dirty="0" smtClean="0">
                <a:latin typeface="Times New Roman" panose="02020603050405020304" pitchFamily="18" charset="0"/>
                <a:ea typeface="Times New Roman" panose="02020603050405020304" pitchFamily="18" charset="0"/>
              </a:rPr>
              <a:t>	- </a:t>
            </a:r>
            <a:r>
              <a:rPr lang="ro-RO" sz="2400" u="sng" dirty="0" smtClean="0">
                <a:hlinkClick r:id="rId2"/>
              </a:rPr>
              <a:t>https</a:t>
            </a:r>
            <a:r>
              <a:rPr lang="ro-RO" sz="2400" u="sng" dirty="0">
                <a:hlinkClick r:id="rId2"/>
              </a:rPr>
              <a:t>://www.geogebra.org/m/wsaxua4h</a:t>
            </a:r>
            <a:endParaRPr lang="en-US" sz="2400" dirty="0"/>
          </a:p>
          <a:p>
            <a:pPr marR="182245" algn="just">
              <a:lnSpc>
                <a:spcPct val="150000"/>
              </a:lnSpc>
              <a:spcAft>
                <a:spcPts val="0"/>
              </a:spcAft>
              <a:tabLst>
                <a:tab pos="434340" algn="l"/>
                <a:tab pos="7213600" algn="l"/>
              </a:tabLs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790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14" y="829235"/>
            <a:ext cx="3738583" cy="22431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759" y="548640"/>
            <a:ext cx="4398221" cy="26389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552" y="695881"/>
            <a:ext cx="2619375" cy="17430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570" y="3381946"/>
            <a:ext cx="2716149" cy="268009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831" y="3625594"/>
            <a:ext cx="3616780" cy="202539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1043" y="4140714"/>
            <a:ext cx="2640291" cy="1750627"/>
          </a:xfrm>
          <a:prstGeom prst="rect">
            <a:avLst/>
          </a:prstGeom>
        </p:spPr>
      </p:pic>
      <p:sp>
        <p:nvSpPr>
          <p:cNvPr id="12" name="TextBox 11"/>
          <p:cNvSpPr txBox="1"/>
          <p:nvPr/>
        </p:nvSpPr>
        <p:spPr>
          <a:xfrm>
            <a:off x="3697511" y="2536397"/>
            <a:ext cx="4224528" cy="1754326"/>
          </a:xfrm>
          <a:prstGeom prst="rect">
            <a:avLst/>
          </a:prstGeom>
          <a:noFill/>
        </p:spPr>
        <p:txBody>
          <a:bodyPr wrap="square" rtlCol="0">
            <a:spAutoFit/>
          </a:bodyPr>
          <a:lstStyle/>
          <a:p>
            <a:pPr algn="ctr"/>
            <a:r>
              <a:rPr lang="ro-RO" sz="3600" b="1" dirty="0" smtClean="0"/>
              <a:t>Elena a vizitat Grădina cu flori din Dubai</a:t>
            </a:r>
            <a:endParaRPr lang="en-US" sz="3600" b="1" dirty="0"/>
          </a:p>
        </p:txBody>
      </p:sp>
      <p:sp>
        <p:nvSpPr>
          <p:cNvPr id="2" name="Rectangle 1"/>
          <p:cNvSpPr/>
          <p:nvPr/>
        </p:nvSpPr>
        <p:spPr>
          <a:xfrm>
            <a:off x="1115568" y="6207673"/>
            <a:ext cx="10835640" cy="584775"/>
          </a:xfrm>
          <a:prstGeom prst="rect">
            <a:avLst/>
          </a:prstGeom>
        </p:spPr>
        <p:txBody>
          <a:bodyPr wrap="square">
            <a:spAutoFit/>
          </a:bodyPr>
          <a:lstStyle/>
          <a:p>
            <a:pPr algn="just"/>
            <a:r>
              <a:rPr lang="ro-RO" sz="3200" b="1" dirty="0" smtClean="0"/>
              <a:t>A fost încântată de ceea ce a văzut </a:t>
            </a:r>
            <a:r>
              <a:rPr lang="ro-RO" sz="3200" b="1" dirty="0"/>
              <a:t>la g</a:t>
            </a:r>
            <a:r>
              <a:rPr lang="ro-RO" sz="3200" b="1" dirty="0" smtClean="0"/>
              <a:t>rădina din Dubai</a:t>
            </a:r>
            <a:endParaRPr lang="en-US" sz="3200" b="1" dirty="0"/>
          </a:p>
        </p:txBody>
      </p:sp>
      <p:sp>
        <p:nvSpPr>
          <p:cNvPr id="11" name="TextBox 10"/>
          <p:cNvSpPr txBox="1"/>
          <p:nvPr/>
        </p:nvSpPr>
        <p:spPr>
          <a:xfrm>
            <a:off x="406515" y="10417"/>
            <a:ext cx="3836302" cy="646331"/>
          </a:xfrm>
          <a:prstGeom prst="rect">
            <a:avLst/>
          </a:prstGeom>
          <a:noFill/>
        </p:spPr>
        <p:txBody>
          <a:bodyPr wrap="square" rtlCol="0">
            <a:spAutoFit/>
          </a:bodyPr>
          <a:lstStyle/>
          <a:p>
            <a:r>
              <a:rPr lang="ro-RO" sz="3600" b="1" dirty="0" smtClean="0">
                <a:solidFill>
                  <a:srgbClr val="0070C0"/>
                </a:solidFill>
              </a:rPr>
              <a:t>Captarea atenției:</a:t>
            </a:r>
            <a:endParaRPr lang="en-US" sz="3600" b="1" dirty="0">
              <a:solidFill>
                <a:srgbClr val="0070C0"/>
              </a:solidFill>
            </a:endParaRPr>
          </a:p>
        </p:txBody>
      </p:sp>
    </p:spTree>
    <p:extLst>
      <p:ext uri="{BB962C8B-B14F-4D97-AF65-F5344CB8AC3E}">
        <p14:creationId xmlns:p14="http://schemas.microsoft.com/office/powerpoint/2010/main" val="22563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5500"/>
                            </p:stCondLst>
                            <p:childTnLst>
                              <p:par>
                                <p:cTn id="26" presetID="1" presetClass="entr" presetSubtype="0" fill="hold" grpId="0" nodeType="afterEffect">
                                  <p:stCondLst>
                                    <p:cond delay="100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04" y="71397"/>
            <a:ext cx="11558206" cy="2308324"/>
          </a:xfrm>
          <a:prstGeom prst="rect">
            <a:avLst/>
          </a:prstGeom>
          <a:noFill/>
        </p:spPr>
        <p:txBody>
          <a:bodyPr wrap="square" rtlCol="0">
            <a:spAutoFit/>
          </a:bodyPr>
          <a:lstStyle/>
          <a:p>
            <a:pPr algn="just"/>
            <a:r>
              <a:rPr lang="ro-RO" sz="3600" dirty="0" smtClean="0"/>
              <a:t>	</a:t>
            </a:r>
            <a:r>
              <a:rPr lang="ro-RO" sz="3600" dirty="0"/>
              <a:t>D</a:t>
            </a:r>
            <a:r>
              <a:rPr lang="ro-RO" sz="3600" dirty="0" smtClean="0"/>
              <a:t>upă ce a venit din vacanță, realizează în curtea bunicilor un rond de flori sub forma unui cerc cu raza de 2 m. Din cauza lui Grivei, înconjoară rondul cu un gard. </a:t>
            </a:r>
          </a:p>
          <a:p>
            <a:pPr algn="just"/>
            <a:r>
              <a:rPr lang="ro-RO" sz="3600" dirty="0" smtClean="0"/>
              <a:t>  </a:t>
            </a:r>
            <a:r>
              <a:rPr lang="ro-RO" sz="3600" dirty="0" smtClean="0">
                <a:solidFill>
                  <a:srgbClr val="0070C0"/>
                </a:solidFill>
              </a:rPr>
              <a:t>Care este lungimea gardului? S-o ajutăm. </a:t>
            </a:r>
          </a:p>
        </p:txBody>
      </p:sp>
      <mc:AlternateContent xmlns:mc="http://schemas.openxmlformats.org/markup-compatibility/2006" xmlns:a14="http://schemas.microsoft.com/office/drawing/2010/main">
        <mc:Choice Requires="a14">
          <p:sp>
            <p:nvSpPr>
              <p:cNvPr id="9" name="TextBox 8"/>
              <p:cNvSpPr txBox="1"/>
              <p:nvPr/>
            </p:nvSpPr>
            <p:spPr>
              <a:xfrm>
                <a:off x="264986" y="2172307"/>
                <a:ext cx="3070352" cy="2652970"/>
              </a:xfrm>
              <a:prstGeom prst="rect">
                <a:avLst/>
              </a:prstGeom>
              <a:noFill/>
            </p:spPr>
            <p:txBody>
              <a:bodyPr wrap="square" rtlCol="0">
                <a:spAutoFit/>
              </a:bodyPr>
              <a:lstStyle/>
              <a:p>
                <a:r>
                  <a:rPr lang="ro-RO" sz="5400" dirty="0"/>
                  <a:t>c</a:t>
                </a:r>
                <a:r>
                  <a:rPr lang="ro-RO" sz="5400" dirty="0" smtClean="0"/>
                  <a:t>erc</a:t>
                </a:r>
              </a:p>
              <a:p>
                <a:r>
                  <a:rPr lang="ro-RO" sz="5400" dirty="0" smtClean="0"/>
                  <a:t>R = 2 m </a:t>
                </a:r>
              </a:p>
              <a:p>
                <a:pPr/>
                <a14:m>
                  <m:oMathPara xmlns:m="http://schemas.openxmlformats.org/officeDocument/2006/math">
                    <m:oMathParaPr>
                      <m:jc m:val="centerGroup"/>
                    </m:oMathParaPr>
                    <m:oMath xmlns:m="http://schemas.openxmlformats.org/officeDocument/2006/math">
                      <m:sSub>
                        <m:sSubPr>
                          <m:ctrlPr>
                            <a:rPr lang="ro-RO" sz="5400" i="1" smtClean="0">
                              <a:latin typeface="Cambria Math" panose="02040503050406030204" pitchFamily="18" charset="0"/>
                            </a:rPr>
                          </m:ctrlPr>
                        </m:sSubPr>
                        <m:e>
                          <m:r>
                            <a:rPr lang="ro-RO" sz="5400" b="0" i="1" smtClean="0">
                              <a:latin typeface="Cambria Math" panose="02040503050406030204" pitchFamily="18" charset="0"/>
                            </a:rPr>
                            <m:t>𝐿</m:t>
                          </m:r>
                        </m:e>
                        <m:sub>
                          <m:r>
                            <a:rPr lang="ro-RO" sz="5400" b="0" i="1" smtClean="0">
                              <a:latin typeface="Cambria Math" panose="02040503050406030204" pitchFamily="18" charset="0"/>
                            </a:rPr>
                            <m:t>𝑔𝑎𝑟𝑑</m:t>
                          </m:r>
                        </m:sub>
                      </m:sSub>
                      <m:r>
                        <a:rPr lang="ro-RO" sz="5400" b="0" i="1" smtClean="0">
                          <a:latin typeface="Cambria Math" panose="02040503050406030204" pitchFamily="18" charset="0"/>
                        </a:rPr>
                        <m:t>=?</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264986" y="2172307"/>
                <a:ext cx="3070352" cy="2652970"/>
              </a:xfrm>
              <a:prstGeom prst="rect">
                <a:avLst/>
              </a:prstGeom>
              <a:blipFill rotWithShape="0">
                <a:blip r:embed="rId3"/>
                <a:stretch>
                  <a:fillRect l="-10516" t="-6422"/>
                </a:stretch>
              </a:blipFill>
            </p:spPr>
            <p:txBody>
              <a:bodyPr/>
              <a:lstStyle/>
              <a:p>
                <a:r>
                  <a:rPr lang="en-US">
                    <a:noFill/>
                  </a:rPr>
                  <a:t> </a:t>
                </a:r>
              </a:p>
            </p:txBody>
          </p:sp>
        </mc:Fallback>
      </mc:AlternateContent>
      <p:sp>
        <p:nvSpPr>
          <p:cNvPr id="2" name="Rectangle 1"/>
          <p:cNvSpPr/>
          <p:nvPr/>
        </p:nvSpPr>
        <p:spPr>
          <a:xfrm>
            <a:off x="331910" y="5809172"/>
            <a:ext cx="10977749" cy="677108"/>
          </a:xfrm>
          <a:prstGeom prst="rect">
            <a:avLst/>
          </a:prstGeom>
        </p:spPr>
        <p:txBody>
          <a:bodyPr wrap="none">
            <a:spAutoFit/>
          </a:bodyPr>
          <a:lstStyle/>
          <a:p>
            <a:pPr algn="just"/>
            <a:r>
              <a:rPr lang="ro-RO" sz="3800" dirty="0" smtClean="0">
                <a:solidFill>
                  <a:srgbClr val="0070C0"/>
                </a:solidFill>
              </a:rPr>
              <a:t>Care este suprafața </a:t>
            </a:r>
            <a:r>
              <a:rPr lang="ro-RO" sz="3800" dirty="0">
                <a:solidFill>
                  <a:srgbClr val="0070C0"/>
                </a:solidFill>
              </a:rPr>
              <a:t>rondului de </a:t>
            </a:r>
            <a:r>
              <a:rPr lang="ro-RO" sz="3800" dirty="0" smtClean="0">
                <a:solidFill>
                  <a:srgbClr val="0070C0"/>
                </a:solidFill>
              </a:rPr>
              <a:t>flori realizat de Elena? </a:t>
            </a:r>
            <a:endParaRPr lang="ro-RO" sz="3800" dirty="0">
              <a:solidFill>
                <a:srgbClr val="0070C0"/>
              </a:solidFill>
            </a:endParaRPr>
          </a:p>
        </p:txBody>
      </p:sp>
      <mc:AlternateContent xmlns:mc="http://schemas.openxmlformats.org/markup-compatibility/2006" xmlns:a14="http://schemas.microsoft.com/office/drawing/2010/main">
        <mc:Choice Requires="a14">
          <p:sp>
            <p:nvSpPr>
              <p:cNvPr id="4" name="Rectangle 3"/>
              <p:cNvSpPr/>
              <p:nvPr/>
            </p:nvSpPr>
            <p:spPr>
              <a:xfrm>
                <a:off x="3281925" y="3076336"/>
                <a:ext cx="2676437" cy="990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5400" i="1" smtClean="0">
                              <a:latin typeface="Cambria Math" panose="02040503050406030204" pitchFamily="18" charset="0"/>
                            </a:rPr>
                          </m:ctrlPr>
                        </m:sSubPr>
                        <m:e>
                          <m:r>
                            <a:rPr lang="ro-RO" sz="5400" i="1">
                              <a:latin typeface="Cambria Math" panose="02040503050406030204" pitchFamily="18" charset="0"/>
                            </a:rPr>
                            <m:t>𝐿</m:t>
                          </m:r>
                        </m:e>
                        <m:sub>
                          <m:r>
                            <a:rPr lang="ro-RO" sz="5400" i="1">
                              <a:latin typeface="Cambria Math" panose="02040503050406030204" pitchFamily="18" charset="0"/>
                            </a:rPr>
                            <m:t>𝑔𝑎𝑟𝑑</m:t>
                          </m:r>
                        </m:sub>
                      </m:sSub>
                      <m:r>
                        <a:rPr lang="ro-RO" sz="5400" i="1">
                          <a:latin typeface="Cambria Math" panose="02040503050406030204" pitchFamily="18" charset="0"/>
                        </a:rPr>
                        <m:t>=</m:t>
                      </m:r>
                    </m:oMath>
                  </m:oMathPara>
                </a14:m>
                <a:endParaRPr lang="en-US" sz="5400" dirty="0"/>
              </a:p>
            </p:txBody>
          </p:sp>
        </mc:Choice>
        <mc:Fallback xmlns="">
          <p:sp>
            <p:nvSpPr>
              <p:cNvPr id="4" name="Rectangle 3"/>
              <p:cNvSpPr>
                <a:spLocks noRot="1" noChangeAspect="1" noMove="1" noResize="1" noEditPoints="1" noAdjustHandles="1" noChangeArrowheads="1" noChangeShapeType="1" noTextEdit="1"/>
              </p:cNvSpPr>
              <p:nvPr/>
            </p:nvSpPr>
            <p:spPr>
              <a:xfrm>
                <a:off x="3281925" y="3076336"/>
                <a:ext cx="2676437" cy="9909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89158" y="3834300"/>
                <a:ext cx="2676438" cy="990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5400" i="1" smtClean="0">
                              <a:latin typeface="Cambria Math" panose="02040503050406030204" pitchFamily="18" charset="0"/>
                            </a:rPr>
                          </m:ctrlPr>
                        </m:sSubPr>
                        <m:e>
                          <m:r>
                            <a:rPr lang="ro-RO" sz="5400" i="1">
                              <a:latin typeface="Cambria Math" panose="02040503050406030204" pitchFamily="18" charset="0"/>
                            </a:rPr>
                            <m:t>𝐿</m:t>
                          </m:r>
                        </m:e>
                        <m:sub>
                          <m:r>
                            <a:rPr lang="ro-RO" sz="5400" i="1">
                              <a:latin typeface="Cambria Math" panose="02040503050406030204" pitchFamily="18" charset="0"/>
                            </a:rPr>
                            <m:t>𝑔𝑎𝑟𝑑</m:t>
                          </m:r>
                        </m:sub>
                      </m:sSub>
                      <m:r>
                        <a:rPr lang="ro-RO" sz="5400" i="1">
                          <a:latin typeface="Cambria Math" panose="02040503050406030204" pitchFamily="18" charset="0"/>
                        </a:rPr>
                        <m:t>=</m:t>
                      </m:r>
                    </m:oMath>
                  </m:oMathPara>
                </a14:m>
                <a:endParaRPr lang="en-US" sz="5400" dirty="0"/>
              </a:p>
            </p:txBody>
          </p:sp>
        </mc:Choice>
        <mc:Fallback xmlns="">
          <p:sp>
            <p:nvSpPr>
              <p:cNvPr id="10" name="Rectangle 9"/>
              <p:cNvSpPr>
                <a:spLocks noRot="1" noChangeAspect="1" noMove="1" noResize="1" noEditPoints="1" noAdjustHandles="1" noChangeArrowheads="1" noChangeShapeType="1" noTextEdit="1"/>
              </p:cNvSpPr>
              <p:nvPr/>
            </p:nvSpPr>
            <p:spPr>
              <a:xfrm>
                <a:off x="3289158" y="3834300"/>
                <a:ext cx="2676438" cy="9909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84928" y="4708771"/>
                <a:ext cx="4413131" cy="990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5400" i="1" smtClean="0">
                              <a:latin typeface="Cambria Math" panose="02040503050406030204" pitchFamily="18" charset="0"/>
                            </a:rPr>
                          </m:ctrlPr>
                        </m:sSubPr>
                        <m:e>
                          <m:r>
                            <a:rPr lang="ro-RO" sz="5400" i="1">
                              <a:latin typeface="Cambria Math" panose="02040503050406030204" pitchFamily="18" charset="0"/>
                            </a:rPr>
                            <m:t>𝐿</m:t>
                          </m:r>
                        </m:e>
                        <m:sub>
                          <m:r>
                            <a:rPr lang="ro-RO" sz="5400" i="1">
                              <a:latin typeface="Cambria Math" panose="02040503050406030204" pitchFamily="18" charset="0"/>
                            </a:rPr>
                            <m:t>𝑔𝑎𝑟𝑑</m:t>
                          </m:r>
                        </m:sub>
                      </m:sSub>
                      <m:r>
                        <a:rPr lang="ro-RO" sz="5400" i="1">
                          <a:latin typeface="Cambria Math" panose="02040503050406030204" pitchFamily="18" charset="0"/>
                        </a:rPr>
                        <m:t>=</m:t>
                      </m:r>
                      <m:r>
                        <a:rPr lang="ro-RO" sz="5400" b="0" i="1" smtClean="0">
                          <a:latin typeface="Cambria Math" panose="02040503050406030204" pitchFamily="18" charset="0"/>
                        </a:rPr>
                        <m:t>4</m:t>
                      </m:r>
                      <m:r>
                        <m:rPr>
                          <m:sty m:val="p"/>
                        </m:rPr>
                        <a:rPr lang="el-GR" sz="5400" b="0" i="1" smtClean="0">
                          <a:latin typeface="Cambria Math" panose="02040503050406030204" pitchFamily="18" charset="0"/>
                          <a:ea typeface="Cambria Math" panose="02040503050406030204" pitchFamily="18" charset="0"/>
                        </a:rPr>
                        <m:t>π</m:t>
                      </m:r>
                      <m:r>
                        <a:rPr lang="ro-RO" sz="5400" b="0" i="1" smtClean="0">
                          <a:latin typeface="Cambria Math" panose="02040503050406030204" pitchFamily="18" charset="0"/>
                          <a:ea typeface="Cambria Math" panose="02040503050406030204" pitchFamily="18" charset="0"/>
                        </a:rPr>
                        <m:t> </m:t>
                      </m:r>
                      <m:r>
                        <a:rPr lang="ro-RO" sz="5400" b="0" i="1" smtClean="0">
                          <a:latin typeface="Cambria Math" panose="02040503050406030204" pitchFamily="18" charset="0"/>
                          <a:ea typeface="Cambria Math" panose="02040503050406030204" pitchFamily="18" charset="0"/>
                        </a:rPr>
                        <m:t>𝑚</m:t>
                      </m:r>
                    </m:oMath>
                  </m:oMathPara>
                </a14:m>
                <a:endParaRPr lang="en-US" sz="5400" dirty="0"/>
              </a:p>
            </p:txBody>
          </p:sp>
        </mc:Choice>
        <mc:Fallback xmlns="">
          <p:sp>
            <p:nvSpPr>
              <p:cNvPr id="11" name="Rectangle 10"/>
              <p:cNvSpPr>
                <a:spLocks noRot="1" noChangeAspect="1" noMove="1" noResize="1" noEditPoints="1" noAdjustHandles="1" noChangeArrowheads="1" noChangeShapeType="1" noTextEdit="1"/>
              </p:cNvSpPr>
              <p:nvPr/>
            </p:nvSpPr>
            <p:spPr>
              <a:xfrm>
                <a:off x="3184928" y="4708771"/>
                <a:ext cx="4413131" cy="990977"/>
              </a:xfrm>
              <a:prstGeom prst="rect">
                <a:avLst/>
              </a:prstGeom>
              <a:blipFill rotWithShape="0">
                <a:blip r:embed="rId6"/>
                <a:stretch>
                  <a:fillRect/>
                </a:stretch>
              </a:blipFill>
            </p:spPr>
            <p:txBody>
              <a:bodyPr/>
              <a:lstStyle/>
              <a:p>
                <a:r>
                  <a:rPr lang="en-US">
                    <a:noFill/>
                  </a:rPr>
                  <a:t> </a:t>
                </a:r>
              </a:p>
            </p:txBody>
          </p:sp>
        </mc:Fallback>
      </mc:AlternateContent>
      <p:sp>
        <p:nvSpPr>
          <p:cNvPr id="5" name="Oval 4"/>
          <p:cNvSpPr/>
          <p:nvPr/>
        </p:nvSpPr>
        <p:spPr>
          <a:xfrm>
            <a:off x="9540096" y="3891063"/>
            <a:ext cx="1962544" cy="19625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10214232" y="4301191"/>
                <a:ext cx="614271"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6600" i="1">
                          <a:latin typeface="Cambria Math" panose="02040503050406030204" pitchFamily="18" charset="0"/>
                          <a:ea typeface="Cambria Math" panose="02040503050406030204" pitchFamily="18" charset="0"/>
                        </a:rPr>
                        <m:t>∙</m:t>
                      </m:r>
                    </m:oMath>
                  </m:oMathPara>
                </a14:m>
                <a:endParaRPr lang="en-US" sz="6600" dirty="0"/>
              </a:p>
            </p:txBody>
          </p:sp>
        </mc:Choice>
        <mc:Fallback xmlns="">
          <p:sp>
            <p:nvSpPr>
              <p:cNvPr id="7" name="Rectangle 6"/>
              <p:cNvSpPr>
                <a:spLocks noRot="1" noChangeAspect="1" noMove="1" noResize="1" noEditPoints="1" noAdjustHandles="1" noChangeArrowheads="1" noChangeShapeType="1" noTextEdit="1"/>
              </p:cNvSpPr>
              <p:nvPr/>
            </p:nvSpPr>
            <p:spPr>
              <a:xfrm>
                <a:off x="10214232" y="4301191"/>
                <a:ext cx="614271" cy="1107996"/>
              </a:xfrm>
              <a:prstGeom prst="rect">
                <a:avLst/>
              </a:prstGeom>
              <a:blipFill rotWithShape="0">
                <a:blip r:embed="rId7"/>
                <a:stretch>
                  <a:fillRect/>
                </a:stretch>
              </a:blipFill>
            </p:spPr>
            <p:txBody>
              <a:bodyPr/>
              <a:lstStyle/>
              <a:p>
                <a:r>
                  <a:rPr lang="en-US">
                    <a:noFill/>
                  </a:rPr>
                  <a:t> </a:t>
                </a:r>
              </a:p>
            </p:txBody>
          </p:sp>
        </mc:Fallback>
      </mc:AlternateContent>
      <p:sp>
        <p:nvSpPr>
          <p:cNvPr id="12" name="TextBox 11"/>
          <p:cNvSpPr txBox="1"/>
          <p:nvPr/>
        </p:nvSpPr>
        <p:spPr>
          <a:xfrm>
            <a:off x="9880183" y="4205084"/>
            <a:ext cx="483159" cy="923330"/>
          </a:xfrm>
          <a:prstGeom prst="rect">
            <a:avLst/>
          </a:prstGeom>
          <a:noFill/>
        </p:spPr>
        <p:txBody>
          <a:bodyPr wrap="square" rtlCol="0">
            <a:spAutoFit/>
          </a:bodyPr>
          <a:lstStyle/>
          <a:p>
            <a:r>
              <a:rPr lang="ro-RO" sz="5400" dirty="0" smtClean="0"/>
              <a:t>O</a:t>
            </a:r>
            <a:endParaRPr lang="en-US" sz="5400" dirty="0"/>
          </a:p>
        </p:txBody>
      </p:sp>
      <p:sp>
        <p:nvSpPr>
          <p:cNvPr id="13" name="TextBox 12"/>
          <p:cNvSpPr txBox="1"/>
          <p:nvPr/>
        </p:nvSpPr>
        <p:spPr>
          <a:xfrm>
            <a:off x="11433830" y="4940901"/>
            <a:ext cx="483159" cy="923330"/>
          </a:xfrm>
          <a:prstGeom prst="rect">
            <a:avLst/>
          </a:prstGeom>
          <a:noFill/>
        </p:spPr>
        <p:txBody>
          <a:bodyPr wrap="square" rtlCol="0">
            <a:spAutoFit/>
          </a:bodyPr>
          <a:lstStyle/>
          <a:p>
            <a:r>
              <a:rPr lang="ro-RO" sz="5400" dirty="0" smtClean="0"/>
              <a:t>A</a:t>
            </a:r>
            <a:endParaRPr lang="en-US" sz="5400" dirty="0"/>
          </a:p>
        </p:txBody>
      </p:sp>
      <p:sp>
        <p:nvSpPr>
          <p:cNvPr id="14" name="TextBox 13"/>
          <p:cNvSpPr txBox="1"/>
          <p:nvPr/>
        </p:nvSpPr>
        <p:spPr>
          <a:xfrm>
            <a:off x="10777201" y="4215701"/>
            <a:ext cx="483159" cy="923330"/>
          </a:xfrm>
          <a:prstGeom prst="rect">
            <a:avLst/>
          </a:prstGeom>
          <a:noFill/>
        </p:spPr>
        <p:txBody>
          <a:bodyPr wrap="square" rtlCol="0">
            <a:spAutoFit/>
          </a:bodyPr>
          <a:lstStyle/>
          <a:p>
            <a:r>
              <a:rPr lang="ro-RO" sz="5400" dirty="0" smtClean="0">
                <a:solidFill>
                  <a:srgbClr val="0070C0"/>
                </a:solidFill>
              </a:rPr>
              <a:t>2</a:t>
            </a:r>
            <a:endParaRPr lang="en-US" sz="5400" dirty="0">
              <a:solidFill>
                <a:srgbClr val="0070C0"/>
              </a:solidFill>
            </a:endParaRPr>
          </a:p>
        </p:txBody>
      </p:sp>
      <mc:AlternateContent xmlns:mc="http://schemas.openxmlformats.org/markup-compatibility/2006" xmlns:a14="http://schemas.microsoft.com/office/drawing/2010/main">
        <mc:Choice Requires="a14">
          <p:sp>
            <p:nvSpPr>
              <p:cNvPr id="15" name="Rectangle 14"/>
              <p:cNvSpPr/>
              <p:nvPr/>
            </p:nvSpPr>
            <p:spPr>
              <a:xfrm>
                <a:off x="5820785" y="3104683"/>
                <a:ext cx="2516906"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5400" i="1">
                              <a:latin typeface="Cambria Math" panose="02040503050406030204" pitchFamily="18" charset="0"/>
                            </a:rPr>
                          </m:ctrlPr>
                        </m:sSubPr>
                        <m:e>
                          <m:r>
                            <a:rPr lang="ro-RO" sz="5400" i="1">
                              <a:latin typeface="Cambria Math" panose="02040503050406030204" pitchFamily="18" charset="0"/>
                            </a:rPr>
                            <m:t>𝐿</m:t>
                          </m:r>
                        </m:e>
                        <m:sub>
                          <m:r>
                            <a:rPr lang="ro-RO" sz="5400" b="0" i="1" smtClean="0">
                              <a:latin typeface="Cambria Math" panose="02040503050406030204" pitchFamily="18" charset="0"/>
                            </a:rPr>
                            <m:t>𝑐𝑒𝑟𝑐</m:t>
                          </m:r>
                        </m:sub>
                      </m:sSub>
                      <m:r>
                        <a:rPr lang="ro-RO" sz="5400" b="0" i="0" smtClean="0">
                          <a:latin typeface="Cambria Math" panose="02040503050406030204" pitchFamily="18" charset="0"/>
                        </a:rPr>
                        <m:t>=</m:t>
                      </m:r>
                    </m:oMath>
                  </m:oMathPara>
                </a14:m>
                <a:endParaRPr lang="en-US" sz="5400" dirty="0"/>
              </a:p>
            </p:txBody>
          </p:sp>
        </mc:Choice>
        <mc:Fallback xmlns="">
          <p:sp>
            <p:nvSpPr>
              <p:cNvPr id="15" name="Rectangle 14"/>
              <p:cNvSpPr>
                <a:spLocks noRot="1" noChangeAspect="1" noMove="1" noResize="1" noEditPoints="1" noAdjustHandles="1" noChangeArrowheads="1" noChangeShapeType="1" noTextEdit="1"/>
              </p:cNvSpPr>
              <p:nvPr/>
            </p:nvSpPr>
            <p:spPr>
              <a:xfrm>
                <a:off x="5820785" y="3104683"/>
                <a:ext cx="2516906" cy="92333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173928" y="3123156"/>
                <a:ext cx="1602746"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5400" b="0" i="0" smtClean="0">
                          <a:latin typeface="Cambria Math" panose="02040503050406030204" pitchFamily="18" charset="0"/>
                        </a:rPr>
                        <m:t>2</m:t>
                      </m:r>
                      <m:r>
                        <m:rPr>
                          <m:sty m:val="p"/>
                        </m:rPr>
                        <a:rPr lang="el-GR" sz="5400" b="0" i="1" smtClean="0">
                          <a:latin typeface="Cambria Math" panose="02040503050406030204" pitchFamily="18" charset="0"/>
                          <a:ea typeface="Cambria Math" panose="02040503050406030204" pitchFamily="18" charset="0"/>
                        </a:rPr>
                        <m:t>π</m:t>
                      </m:r>
                      <m:r>
                        <a:rPr lang="ro-RO" sz="5400" b="0" i="1" smtClean="0">
                          <a:latin typeface="Cambria Math" panose="02040503050406030204" pitchFamily="18" charset="0"/>
                          <a:ea typeface="Cambria Math" panose="02040503050406030204" pitchFamily="18" charset="0"/>
                        </a:rPr>
                        <m:t>𝑅</m:t>
                      </m:r>
                    </m:oMath>
                  </m:oMathPara>
                </a14:m>
                <a:endParaRPr lang="en-US" sz="5400" dirty="0"/>
              </a:p>
            </p:txBody>
          </p:sp>
        </mc:Choice>
        <mc:Fallback xmlns="">
          <p:sp>
            <p:nvSpPr>
              <p:cNvPr id="16" name="Rectangle 15"/>
              <p:cNvSpPr>
                <a:spLocks noRot="1" noChangeAspect="1" noMove="1" noResize="1" noEditPoints="1" noAdjustHandles="1" noChangeArrowheads="1" noChangeShapeType="1" noTextEdit="1"/>
              </p:cNvSpPr>
              <p:nvPr/>
            </p:nvSpPr>
            <p:spPr>
              <a:xfrm>
                <a:off x="8173928" y="3123156"/>
                <a:ext cx="1602746" cy="92333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820785" y="3873600"/>
                <a:ext cx="2028119" cy="923330"/>
              </a:xfrm>
              <a:prstGeom prst="rect">
                <a:avLst/>
              </a:prstGeom>
            </p:spPr>
            <p:txBody>
              <a:bodyPr wrap="none">
                <a:spAutoFit/>
              </a:bodyPr>
              <a:lstStyle/>
              <a:p>
                <a14:m>
                  <m:oMath xmlns:m="http://schemas.openxmlformats.org/officeDocument/2006/math">
                    <m:r>
                      <a:rPr lang="ro-RO" sz="5400" b="0" i="0" smtClean="0">
                        <a:latin typeface="Cambria Math" panose="02040503050406030204" pitchFamily="18" charset="0"/>
                      </a:rPr>
                      <m:t>2</m:t>
                    </m:r>
                    <m:r>
                      <m:rPr>
                        <m:sty m:val="p"/>
                      </m:rPr>
                      <a:rPr lang="el-GR" sz="5400" b="0" i="1" smtClean="0">
                        <a:latin typeface="Cambria Math" panose="02040503050406030204" pitchFamily="18" charset="0"/>
                        <a:ea typeface="Cambria Math" panose="02040503050406030204" pitchFamily="18" charset="0"/>
                      </a:rPr>
                      <m:t>π</m:t>
                    </m:r>
                    <m:r>
                      <a:rPr lang="el-GR" sz="5400" b="0" i="1" smtClean="0">
                        <a:latin typeface="Cambria Math" panose="02040503050406030204" pitchFamily="18" charset="0"/>
                        <a:ea typeface="Cambria Math" panose="02040503050406030204" pitchFamily="18" charset="0"/>
                      </a:rPr>
                      <m:t>∙2</m:t>
                    </m:r>
                  </m:oMath>
                </a14:m>
                <a:r>
                  <a:rPr lang="ro-RO" sz="5400" dirty="0" smtClean="0"/>
                  <a:t> </a:t>
                </a:r>
                <a:endParaRPr lang="en-US" sz="5400" dirty="0"/>
              </a:p>
            </p:txBody>
          </p:sp>
        </mc:Choice>
        <mc:Fallback xmlns="">
          <p:sp>
            <p:nvSpPr>
              <p:cNvPr id="17" name="Rectangle 16"/>
              <p:cNvSpPr>
                <a:spLocks noRot="1" noChangeAspect="1" noMove="1" noResize="1" noEditPoints="1" noAdjustHandles="1" noChangeArrowheads="1" noChangeShapeType="1" noTextEdit="1"/>
              </p:cNvSpPr>
              <p:nvPr/>
            </p:nvSpPr>
            <p:spPr>
              <a:xfrm>
                <a:off x="5820785" y="3873600"/>
                <a:ext cx="2028119" cy="923330"/>
              </a:xfrm>
              <a:prstGeom prst="rect">
                <a:avLst/>
              </a:prstGeom>
              <a:blipFill rotWithShape="0">
                <a:blip r:embed="rId10"/>
                <a:stretch>
                  <a:fillRect/>
                </a:stretch>
              </a:blipFill>
            </p:spPr>
            <p:txBody>
              <a:bodyPr/>
              <a:lstStyle/>
              <a:p>
                <a:r>
                  <a:rPr lang="en-US">
                    <a:noFill/>
                  </a:rPr>
                  <a:t> </a:t>
                </a:r>
              </a:p>
            </p:txBody>
          </p:sp>
        </mc:Fallback>
      </mc:AlternateContent>
      <p:cxnSp>
        <p:nvCxnSpPr>
          <p:cNvPr id="19" name="Straight Connector 18"/>
          <p:cNvCxnSpPr/>
          <p:nvPr/>
        </p:nvCxnSpPr>
        <p:spPr>
          <a:xfrm>
            <a:off x="10536112" y="4903504"/>
            <a:ext cx="872522" cy="460757"/>
          </a:xfrm>
          <a:prstGeom prst="line">
            <a:avLst/>
          </a:prstGeom>
          <a:ln w="38100"/>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14816" y="1801109"/>
            <a:ext cx="3000548" cy="1477542"/>
          </a:xfrm>
          <a:prstGeom prst="rect">
            <a:avLst/>
          </a:prstGeom>
        </p:spPr>
      </p:pic>
    </p:spTree>
    <p:extLst>
      <p:ext uri="{BB962C8B-B14F-4D97-AF65-F5344CB8AC3E}">
        <p14:creationId xmlns:p14="http://schemas.microsoft.com/office/powerpoint/2010/main" val="7682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uiExpand="1" build="p"/>
      <p:bldP spid="2" grpId="0"/>
      <p:bldP spid="4" grpId="0"/>
      <p:bldP spid="10" grpId="0"/>
      <p:bldP spid="11" grpId="0"/>
      <p:bldP spid="5" grpId="0" animBg="1"/>
      <p:bldP spid="7"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5293" y="379548"/>
            <a:ext cx="8129016" cy="1107996"/>
          </a:xfrm>
          <a:prstGeom prst="rect">
            <a:avLst/>
          </a:prstGeom>
          <a:noFill/>
        </p:spPr>
        <p:txBody>
          <a:bodyPr wrap="square" rtlCol="0">
            <a:spAutoFit/>
          </a:bodyPr>
          <a:lstStyle/>
          <a:p>
            <a:r>
              <a:rPr lang="ro-RO" sz="6600" b="1" dirty="0" smtClean="0">
                <a:latin typeface="Times New Roman" panose="02020603050405020304" pitchFamily="18" charset="0"/>
                <a:cs typeface="Times New Roman" panose="02020603050405020304" pitchFamily="18" charset="0"/>
              </a:rPr>
              <a:t>Aria discului</a:t>
            </a:r>
            <a:endParaRPr lang="en-US" sz="66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74320" y="1725091"/>
            <a:ext cx="11567160" cy="2154436"/>
          </a:xfrm>
          <a:prstGeom prst="rect">
            <a:avLst/>
          </a:prstGeom>
        </p:spPr>
        <p:txBody>
          <a:bodyPr wrap="square">
            <a:spAutoFit/>
          </a:bodyPr>
          <a:lstStyle/>
          <a:p>
            <a:pPr indent="228600" algn="just"/>
            <a:r>
              <a:rPr lang="ro-RO" sz="4000" dirty="0" smtClean="0">
                <a:solidFill>
                  <a:srgbClr val="0070C0"/>
                </a:solidFill>
                <a:latin typeface="Times New Roman" panose="02020603050405020304" pitchFamily="18" charset="0"/>
                <a:ea typeface="Times New Roman" panose="02020603050405020304" pitchFamily="18" charset="0"/>
              </a:rPr>
              <a:t>	Se </a:t>
            </a:r>
            <a:r>
              <a:rPr lang="ro-RO" sz="4000" dirty="0">
                <a:solidFill>
                  <a:srgbClr val="0070C0"/>
                </a:solidFill>
                <a:latin typeface="Times New Roman" panose="02020603050405020304" pitchFamily="18" charset="0"/>
                <a:ea typeface="Times New Roman" panose="02020603050405020304" pitchFamily="18" charset="0"/>
              </a:rPr>
              <a:t>numește </a:t>
            </a:r>
            <a:r>
              <a:rPr lang="ro-RO" sz="4000" b="1" dirty="0">
                <a:solidFill>
                  <a:srgbClr val="0070C0"/>
                </a:solidFill>
                <a:latin typeface="Times New Roman" panose="02020603050405020304" pitchFamily="18" charset="0"/>
                <a:ea typeface="Times New Roman" panose="02020603050405020304" pitchFamily="18" charset="0"/>
              </a:rPr>
              <a:t>disc </a:t>
            </a:r>
            <a:r>
              <a:rPr lang="ro-RO" sz="4000" dirty="0">
                <a:solidFill>
                  <a:srgbClr val="0070C0"/>
                </a:solidFill>
                <a:latin typeface="Times New Roman" panose="02020603050405020304" pitchFamily="18" charset="0"/>
                <a:ea typeface="Times New Roman" panose="02020603050405020304" pitchFamily="18" charset="0"/>
              </a:rPr>
              <a:t>de centru </a:t>
            </a:r>
            <a:r>
              <a:rPr lang="ro-RO" sz="4000" i="1" dirty="0">
                <a:solidFill>
                  <a:srgbClr val="0070C0"/>
                </a:solidFill>
                <a:latin typeface="Times New Roman" panose="02020603050405020304" pitchFamily="18" charset="0"/>
                <a:ea typeface="Times New Roman" panose="02020603050405020304" pitchFamily="18" charset="0"/>
              </a:rPr>
              <a:t>O </a:t>
            </a:r>
            <a:r>
              <a:rPr lang="ro-RO" sz="4000" dirty="0">
                <a:solidFill>
                  <a:srgbClr val="0070C0"/>
                </a:solidFill>
                <a:latin typeface="Times New Roman" panose="02020603050405020304" pitchFamily="18" charset="0"/>
                <a:ea typeface="Times New Roman" panose="02020603050405020304" pitchFamily="18" charset="0"/>
              </a:rPr>
              <a:t>și rază </a:t>
            </a:r>
            <a:r>
              <a:rPr lang="ro-RO" sz="4000" i="1" dirty="0">
                <a:solidFill>
                  <a:srgbClr val="0070C0"/>
                </a:solidFill>
                <a:latin typeface="Times New Roman" panose="02020603050405020304" pitchFamily="18" charset="0"/>
                <a:ea typeface="Times New Roman" panose="02020603050405020304" pitchFamily="18" charset="0"/>
              </a:rPr>
              <a:t>R </a:t>
            </a:r>
            <a:r>
              <a:rPr lang="ro-RO" sz="4000" dirty="0">
                <a:solidFill>
                  <a:srgbClr val="0070C0"/>
                </a:solidFill>
                <a:latin typeface="Times New Roman" panose="02020603050405020304" pitchFamily="18" charset="0"/>
                <a:ea typeface="Times New Roman" panose="02020603050405020304" pitchFamily="18" charset="0"/>
              </a:rPr>
              <a:t>mulțimea tuturor punctelor situate în interiorul </a:t>
            </a:r>
            <a:r>
              <a:rPr lang="ro-RO" sz="4000" dirty="0" smtClean="0">
                <a:solidFill>
                  <a:srgbClr val="0070C0"/>
                </a:solidFill>
                <a:latin typeface="Times New Roman" panose="02020603050405020304" pitchFamily="18" charset="0"/>
                <a:ea typeface="Times New Roman" panose="02020603050405020304" pitchFamily="18" charset="0"/>
              </a:rPr>
              <a:t>cercului </a:t>
            </a:r>
            <a:r>
              <a:rPr lang="ro-RO" sz="5400" b="1" dirty="0" smtClean="0">
                <a:solidFill>
                  <a:srgbClr val="0070C0"/>
                </a:solidFill>
                <a:latin typeface="Palace Script MT" panose="030303020206070C0B05" pitchFamily="66" charset="0"/>
                <a:ea typeface="Times New Roman" panose="02020603050405020304" pitchFamily="18" charset="0"/>
              </a:rPr>
              <a:t>C</a:t>
            </a:r>
            <a:r>
              <a:rPr lang="ro-RO" sz="5400" b="1" dirty="0" smtClean="0">
                <a:solidFill>
                  <a:srgbClr val="0070C0"/>
                </a:solidFill>
                <a:latin typeface="Edwardian Script ITC" panose="030303020407070D0804" pitchFamily="66" charset="0"/>
                <a:ea typeface="Times New Roman" panose="02020603050405020304" pitchFamily="18" charset="0"/>
              </a:rPr>
              <a:t> </a:t>
            </a:r>
            <a:r>
              <a:rPr lang="ro-RO" sz="4000" dirty="0" smtClean="0">
                <a:solidFill>
                  <a:srgbClr val="0070C0"/>
                </a:solidFill>
                <a:latin typeface="Times New Roman" panose="02020603050405020304" pitchFamily="18" charset="0"/>
                <a:ea typeface="Times New Roman" panose="02020603050405020304" pitchFamily="18" charset="0"/>
              </a:rPr>
              <a:t>(</a:t>
            </a:r>
            <a:r>
              <a:rPr lang="ro-RO" sz="4000" i="1" dirty="0" smtClean="0">
                <a:solidFill>
                  <a:srgbClr val="0070C0"/>
                </a:solidFill>
                <a:latin typeface="Times New Roman" panose="02020603050405020304" pitchFamily="18" charset="0"/>
                <a:ea typeface="Times New Roman" panose="02020603050405020304" pitchFamily="18" charset="0"/>
              </a:rPr>
              <a:t>O</a:t>
            </a:r>
            <a:r>
              <a:rPr lang="ro-RO" sz="4000" dirty="0">
                <a:solidFill>
                  <a:srgbClr val="0070C0"/>
                </a:solidFill>
                <a:latin typeface="Times New Roman" panose="02020603050405020304" pitchFamily="18" charset="0"/>
                <a:ea typeface="Times New Roman" panose="02020603050405020304" pitchFamily="18" charset="0"/>
              </a:rPr>
              <a:t>, </a:t>
            </a:r>
            <a:r>
              <a:rPr lang="ro-RO" sz="4000" i="1" dirty="0">
                <a:solidFill>
                  <a:srgbClr val="0070C0"/>
                </a:solidFill>
                <a:latin typeface="Times New Roman" panose="02020603050405020304" pitchFamily="18" charset="0"/>
                <a:ea typeface="Times New Roman" panose="02020603050405020304" pitchFamily="18" charset="0"/>
              </a:rPr>
              <a:t>R</a:t>
            </a:r>
            <a:r>
              <a:rPr lang="ro-RO" sz="4000" dirty="0">
                <a:solidFill>
                  <a:srgbClr val="0070C0"/>
                </a:solidFill>
                <a:latin typeface="Times New Roman" panose="02020603050405020304" pitchFamily="18" charset="0"/>
                <a:ea typeface="Times New Roman" panose="02020603050405020304" pitchFamily="18" charset="0"/>
              </a:rPr>
              <a:t>) sau pe acest cerc</a:t>
            </a:r>
            <a:r>
              <a:rPr lang="ro-RO" sz="4000" dirty="0" smtClean="0">
                <a:solidFill>
                  <a:srgbClr val="0070C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854402" y="4720659"/>
            <a:ext cx="8140370" cy="830997"/>
          </a:xfrm>
          <a:prstGeom prst="rect">
            <a:avLst/>
          </a:prstGeom>
        </p:spPr>
        <p:txBody>
          <a:bodyPr wrap="none">
            <a:spAutoFit/>
          </a:bodyPr>
          <a:lstStyle/>
          <a:p>
            <a:pPr marL="228600" marR="0" algn="just">
              <a:spcBef>
                <a:spcPts val="0"/>
              </a:spcBef>
              <a:spcAft>
                <a:spcPts val="0"/>
              </a:spcAft>
            </a:pPr>
            <a:r>
              <a:rPr lang="ro-RO" sz="4800" dirty="0" smtClean="0">
                <a:solidFill>
                  <a:srgbClr val="0070C0"/>
                </a:solidFill>
                <a:latin typeface="Script MT Bold" panose="03040602040607080904" pitchFamily="66" charset="0"/>
                <a:ea typeface="Times New Roman" panose="02020603050405020304" pitchFamily="18" charset="0"/>
              </a:rPr>
              <a:t>D</a:t>
            </a:r>
            <a:r>
              <a:rPr lang="ro-RO" sz="4000" dirty="0" smtClean="0">
                <a:solidFill>
                  <a:srgbClr val="0070C0"/>
                </a:solidFill>
                <a:latin typeface="Times New Roman" panose="02020603050405020304" pitchFamily="18" charset="0"/>
                <a:ea typeface="Times New Roman" panose="02020603050405020304" pitchFamily="18" charset="0"/>
              </a:rPr>
              <a:t> (</a:t>
            </a:r>
            <a:r>
              <a:rPr lang="ro-RO" sz="4000" dirty="0">
                <a:solidFill>
                  <a:srgbClr val="0070C0"/>
                </a:solidFill>
                <a:latin typeface="Times New Roman" panose="02020603050405020304" pitchFamily="18" charset="0"/>
                <a:ea typeface="Times New Roman" panose="02020603050405020304" pitchFamily="18" charset="0"/>
              </a:rPr>
              <a:t>O, R) = disc de centru O și rază R</a:t>
            </a:r>
            <a:endParaRPr lang="en-US" sz="2800" dirty="0">
              <a:solidFill>
                <a:srgbClr val="0070C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197171" y="3669150"/>
                <a:ext cx="8101898" cy="1015663"/>
              </a:xfrm>
              <a:prstGeom prst="rect">
                <a:avLst/>
              </a:prstGeom>
            </p:spPr>
            <p:txBody>
              <a:bodyPr wrap="none">
                <a:spAutoFit/>
              </a:bodyPr>
              <a:lstStyle/>
              <a:p>
                <a:r>
                  <a:rPr lang="ro-RO" sz="4800" b="1" dirty="0" smtClean="0">
                    <a:solidFill>
                      <a:srgbClr val="0070C0"/>
                    </a:solidFill>
                    <a:latin typeface="Script MT Bold" panose="03040602040607080904" pitchFamily="66" charset="0"/>
                    <a:ea typeface="Times New Roman" panose="02020603050405020304" pitchFamily="18" charset="0"/>
                  </a:rPr>
                  <a:t>D</a:t>
                </a:r>
                <a:r>
                  <a:rPr lang="ro-RO" sz="4000" b="1" dirty="0">
                    <a:solidFill>
                      <a:srgbClr val="0070C0"/>
                    </a:solidFill>
                    <a:latin typeface="Times New Roman" panose="02020603050405020304" pitchFamily="18" charset="0"/>
                    <a:ea typeface="Times New Roman" panose="02020603050405020304" pitchFamily="18" charset="0"/>
                  </a:rPr>
                  <a:t> (O, R) = </a:t>
                </a:r>
                <a:r>
                  <a:rPr lang="ro-RO" sz="6000" b="1" dirty="0">
                    <a:solidFill>
                      <a:srgbClr val="0070C0"/>
                    </a:solidFill>
                    <a:latin typeface="Palace Script MT" panose="030303020206070C0B05" pitchFamily="66" charset="0"/>
                    <a:ea typeface="Times New Roman" panose="02020603050405020304" pitchFamily="18" charset="0"/>
                  </a:rPr>
                  <a:t>C </a:t>
                </a:r>
                <a:r>
                  <a:rPr lang="ro-RO" sz="4000" b="1" dirty="0">
                    <a:solidFill>
                      <a:srgbClr val="0070C0"/>
                    </a:solidFill>
                    <a:latin typeface="Times New Roman" panose="02020603050405020304" pitchFamily="18" charset="0"/>
                    <a:ea typeface="Times New Roman" panose="02020603050405020304" pitchFamily="18" charset="0"/>
                  </a:rPr>
                  <a:t>(</a:t>
                </a:r>
                <a:r>
                  <a:rPr lang="ro-RO" sz="4000" b="1" i="1" dirty="0">
                    <a:solidFill>
                      <a:srgbClr val="0070C0"/>
                    </a:solidFill>
                    <a:latin typeface="Times New Roman" panose="02020603050405020304" pitchFamily="18" charset="0"/>
                    <a:ea typeface="Times New Roman" panose="02020603050405020304" pitchFamily="18" charset="0"/>
                  </a:rPr>
                  <a:t>O</a:t>
                </a:r>
                <a:r>
                  <a:rPr lang="ro-RO" sz="4000" b="1" dirty="0">
                    <a:solidFill>
                      <a:srgbClr val="0070C0"/>
                    </a:solidFill>
                    <a:latin typeface="Times New Roman" panose="02020603050405020304" pitchFamily="18" charset="0"/>
                    <a:ea typeface="Times New Roman" panose="02020603050405020304" pitchFamily="18" charset="0"/>
                  </a:rPr>
                  <a:t>, </a:t>
                </a:r>
                <a:r>
                  <a:rPr lang="ro-RO" sz="4000" b="1" i="1" dirty="0">
                    <a:solidFill>
                      <a:srgbClr val="0070C0"/>
                    </a:solidFill>
                    <a:latin typeface="Times New Roman" panose="02020603050405020304" pitchFamily="18" charset="0"/>
                    <a:ea typeface="Times New Roman" panose="02020603050405020304" pitchFamily="18" charset="0"/>
                  </a:rPr>
                  <a:t>R</a:t>
                </a:r>
                <a:r>
                  <a:rPr lang="ro-RO" sz="4000" b="1" dirty="0" smtClean="0">
                    <a:solidFill>
                      <a:srgbClr val="0070C0"/>
                    </a:solidFill>
                    <a:latin typeface="Times New Roman" panose="02020603050405020304" pitchFamily="18" charset="0"/>
                    <a:ea typeface="Times New Roman" panose="02020603050405020304" pitchFamily="18" charset="0"/>
                  </a:rPr>
                  <a:t>) </a:t>
                </a:r>
                <a14:m>
                  <m:oMath xmlns:m="http://schemas.openxmlformats.org/officeDocument/2006/math">
                    <m:r>
                      <a:rPr lang="ro-RO" sz="4000" b="1" i="1">
                        <a:solidFill>
                          <a:srgbClr val="0070C0"/>
                        </a:solidFill>
                        <a:latin typeface="Cambria Math" panose="02040503050406030204" pitchFamily="18" charset="0"/>
                        <a:ea typeface="Cambria Math" panose="02040503050406030204" pitchFamily="18" charset="0"/>
                      </a:rPr>
                      <m:t>∪</m:t>
                    </m:r>
                  </m:oMath>
                </a14:m>
                <a:r>
                  <a:rPr lang="ro-RO" sz="4000" b="1" dirty="0" smtClean="0">
                    <a:solidFill>
                      <a:srgbClr val="0070C0"/>
                    </a:solidFill>
                    <a:latin typeface="Times New Roman" panose="02020603050405020304" pitchFamily="18" charset="0"/>
                    <a:ea typeface="Times New Roman" panose="02020603050405020304" pitchFamily="18" charset="0"/>
                  </a:rPr>
                  <a:t> Int  </a:t>
                </a:r>
                <a14:m>
                  <m:oMath xmlns:m="http://schemas.openxmlformats.org/officeDocument/2006/math">
                    <m:r>
                      <m:rPr>
                        <m:nor/>
                      </m:rPr>
                      <a:rPr lang="ro-RO" sz="6000" b="1" dirty="0">
                        <a:solidFill>
                          <a:srgbClr val="0070C0"/>
                        </a:solidFill>
                        <a:latin typeface="Palace Script MT" panose="030303020206070C0B05" pitchFamily="66" charset="0"/>
                        <a:ea typeface="Times New Roman" panose="02020603050405020304" pitchFamily="18" charset="0"/>
                      </a:rPr>
                      <m:t>C</m:t>
                    </m:r>
                  </m:oMath>
                </a14:m>
                <a:r>
                  <a:rPr lang="ro-RO" sz="6000" b="1" dirty="0" smtClean="0">
                    <a:solidFill>
                      <a:srgbClr val="0070C0"/>
                    </a:solidFill>
                  </a:rPr>
                  <a:t> </a:t>
                </a:r>
                <a14:m>
                  <m:oMath xmlns:m="http://schemas.openxmlformats.org/officeDocument/2006/math">
                    <m:r>
                      <m:rPr>
                        <m:nor/>
                      </m:rPr>
                      <a:rPr lang="ro-RO" sz="4000" b="1" dirty="0">
                        <a:solidFill>
                          <a:srgbClr val="0070C0"/>
                        </a:solidFill>
                        <a:latin typeface="Times New Roman" panose="02020603050405020304" pitchFamily="18" charset="0"/>
                        <a:ea typeface="Times New Roman" panose="02020603050405020304" pitchFamily="18" charset="0"/>
                      </a:rPr>
                      <m:t>(</m:t>
                    </m:r>
                    <m:r>
                      <m:rPr>
                        <m:nor/>
                      </m:rPr>
                      <a:rPr lang="ro-RO" sz="4000" b="1" i="1" dirty="0">
                        <a:solidFill>
                          <a:srgbClr val="0070C0"/>
                        </a:solidFill>
                        <a:latin typeface="Times New Roman" panose="02020603050405020304" pitchFamily="18" charset="0"/>
                        <a:ea typeface="Times New Roman" panose="02020603050405020304" pitchFamily="18" charset="0"/>
                      </a:rPr>
                      <m:t>O</m:t>
                    </m:r>
                    <m:r>
                      <m:rPr>
                        <m:nor/>
                      </m:rPr>
                      <a:rPr lang="ro-RO" sz="4000" b="1" dirty="0">
                        <a:solidFill>
                          <a:srgbClr val="0070C0"/>
                        </a:solidFill>
                        <a:latin typeface="Times New Roman" panose="02020603050405020304" pitchFamily="18" charset="0"/>
                        <a:ea typeface="Times New Roman" panose="02020603050405020304" pitchFamily="18" charset="0"/>
                      </a:rPr>
                      <m:t>, </m:t>
                    </m:r>
                    <m:r>
                      <m:rPr>
                        <m:nor/>
                      </m:rPr>
                      <a:rPr lang="ro-RO" sz="4000" b="1" i="1" dirty="0">
                        <a:solidFill>
                          <a:srgbClr val="0070C0"/>
                        </a:solidFill>
                        <a:latin typeface="Times New Roman" panose="02020603050405020304" pitchFamily="18" charset="0"/>
                        <a:ea typeface="Times New Roman" panose="02020603050405020304" pitchFamily="18" charset="0"/>
                      </a:rPr>
                      <m:t>R</m:t>
                    </m:r>
                    <m:r>
                      <m:rPr>
                        <m:nor/>
                      </m:rPr>
                      <a:rPr lang="ro-RO" sz="4000" b="1" dirty="0">
                        <a:solidFill>
                          <a:srgbClr val="0070C0"/>
                        </a:solidFill>
                        <a:latin typeface="Times New Roman" panose="02020603050405020304" pitchFamily="18" charset="0"/>
                        <a:ea typeface="Times New Roman" panose="02020603050405020304" pitchFamily="18" charset="0"/>
                      </a:rPr>
                      <m:t>)</m:t>
                    </m:r>
                  </m:oMath>
                </a14:m>
                <a:endParaRPr lang="en-US" sz="6000" b="1" dirty="0">
                  <a:solidFill>
                    <a:srgbClr val="0070C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197171" y="3669150"/>
                <a:ext cx="8101898" cy="1015663"/>
              </a:xfrm>
              <a:prstGeom prst="rect">
                <a:avLst/>
              </a:prstGeom>
              <a:blipFill rotWithShape="0">
                <a:blip r:embed="rId2"/>
                <a:stretch>
                  <a:fillRect l="-3386" t="-17365" b="-407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56193" y="5623347"/>
                <a:ext cx="7936788"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4400" b="1" i="1" smtClean="0">
                          <a:solidFill>
                            <a:srgbClr val="00B050"/>
                          </a:solidFill>
                          <a:latin typeface="Cambria Math" panose="02040503050406030204" pitchFamily="18" charset="0"/>
                          <a:ea typeface="Cambria Math" panose="02040503050406030204" pitchFamily="18" charset="0"/>
                        </a:rPr>
                        <m:t>𝑰𝒏𝒕</m:t>
                      </m:r>
                      <m:r>
                        <a:rPr lang="ro-RO" sz="4400" b="1" i="1" smtClean="0">
                          <a:solidFill>
                            <a:srgbClr val="00B050"/>
                          </a:solidFill>
                          <a:latin typeface="Cambria Math" panose="02040503050406030204" pitchFamily="18" charset="0"/>
                          <a:ea typeface="Cambria Math" panose="02040503050406030204" pitchFamily="18" charset="0"/>
                        </a:rPr>
                        <m:t> </m:t>
                      </m:r>
                      <m:r>
                        <m:rPr>
                          <m:nor/>
                        </m:rPr>
                        <a:rPr lang="ro-RO" sz="4400" b="1" dirty="0">
                          <a:solidFill>
                            <a:srgbClr val="00B050"/>
                          </a:solidFill>
                          <a:latin typeface="Palace Script MT" panose="030303020206070C0B05" pitchFamily="66" charset="0"/>
                          <a:ea typeface="Times New Roman" panose="02020603050405020304" pitchFamily="18" charset="0"/>
                        </a:rPr>
                        <m:t>C</m:t>
                      </m:r>
                      <m:r>
                        <m:rPr>
                          <m:nor/>
                        </m:rPr>
                        <a:rPr lang="ro-RO" sz="4400" b="1" dirty="0">
                          <a:solidFill>
                            <a:srgbClr val="00B050"/>
                          </a:solidFill>
                          <a:latin typeface="Palace Script MT" panose="030303020206070C0B05" pitchFamily="66" charset="0"/>
                          <a:ea typeface="Times New Roman" panose="02020603050405020304" pitchFamily="18" charset="0"/>
                        </a:rPr>
                        <m:t> </m:t>
                      </m:r>
                      <m:r>
                        <m:rPr>
                          <m:nor/>
                        </m:rPr>
                        <a:rPr lang="ro-RO" sz="4400" b="1" dirty="0">
                          <a:solidFill>
                            <a:srgbClr val="00B050"/>
                          </a:solidFill>
                          <a:latin typeface="Times New Roman" panose="02020603050405020304" pitchFamily="18" charset="0"/>
                          <a:ea typeface="Times New Roman" panose="02020603050405020304" pitchFamily="18" charset="0"/>
                        </a:rPr>
                        <m:t>(</m:t>
                      </m:r>
                      <m:r>
                        <m:rPr>
                          <m:nor/>
                        </m:rPr>
                        <a:rPr lang="ro-RO" sz="4400" b="1" i="1" dirty="0">
                          <a:solidFill>
                            <a:srgbClr val="00B050"/>
                          </a:solidFill>
                          <a:latin typeface="Times New Roman" panose="02020603050405020304" pitchFamily="18" charset="0"/>
                          <a:ea typeface="Times New Roman" panose="02020603050405020304" pitchFamily="18" charset="0"/>
                        </a:rPr>
                        <m:t>O</m:t>
                      </m:r>
                      <m:r>
                        <m:rPr>
                          <m:nor/>
                        </m:rPr>
                        <a:rPr lang="ro-RO" sz="4400" b="1" dirty="0">
                          <a:solidFill>
                            <a:srgbClr val="00B050"/>
                          </a:solidFill>
                          <a:latin typeface="Times New Roman" panose="02020603050405020304" pitchFamily="18" charset="0"/>
                          <a:ea typeface="Times New Roman" panose="02020603050405020304" pitchFamily="18" charset="0"/>
                        </a:rPr>
                        <m:t>, </m:t>
                      </m:r>
                      <m:r>
                        <m:rPr>
                          <m:nor/>
                        </m:rPr>
                        <a:rPr lang="ro-RO" sz="4400" b="1" i="1" dirty="0">
                          <a:solidFill>
                            <a:srgbClr val="00B050"/>
                          </a:solidFill>
                          <a:latin typeface="Times New Roman" panose="02020603050405020304" pitchFamily="18" charset="0"/>
                          <a:ea typeface="Times New Roman" panose="02020603050405020304" pitchFamily="18" charset="0"/>
                        </a:rPr>
                        <m:t>R</m:t>
                      </m:r>
                      <m:r>
                        <m:rPr>
                          <m:nor/>
                        </m:rPr>
                        <a:rPr lang="ro-RO" sz="4400" b="1" dirty="0">
                          <a:solidFill>
                            <a:srgbClr val="00B050"/>
                          </a:solidFill>
                          <a:latin typeface="Times New Roman" panose="02020603050405020304" pitchFamily="18" charset="0"/>
                          <a:ea typeface="Times New Roman" panose="02020603050405020304" pitchFamily="18" charset="0"/>
                        </a:rPr>
                        <m:t>)</m:t>
                      </m:r>
                      <m:r>
                        <m:rPr>
                          <m:nor/>
                        </m:rPr>
                        <a:rPr lang="ro-RO" sz="4400" b="1" i="0" dirty="0" smtClean="0">
                          <a:solidFill>
                            <a:srgbClr val="00B050"/>
                          </a:solidFill>
                          <a:latin typeface="Times New Roman" panose="02020603050405020304" pitchFamily="18" charset="0"/>
                          <a:ea typeface="Times New Roman" panose="02020603050405020304" pitchFamily="18" charset="0"/>
                        </a:rPr>
                        <m:t> = </m:t>
                      </m:r>
                      <m:r>
                        <m:rPr>
                          <m:nor/>
                        </m:rPr>
                        <a:rPr lang="ro-RO" sz="4400" b="1" i="0" dirty="0" smtClean="0">
                          <a:solidFill>
                            <a:srgbClr val="00B050"/>
                          </a:solidFill>
                          <a:latin typeface="Times New Roman" panose="02020603050405020304" pitchFamily="18" charset="0"/>
                          <a:ea typeface="Times New Roman" panose="02020603050405020304" pitchFamily="18" charset="0"/>
                        </a:rPr>
                        <m:t>interiorul</m:t>
                      </m:r>
                      <m:r>
                        <m:rPr>
                          <m:nor/>
                        </m:rPr>
                        <a:rPr lang="ro-RO" sz="4400" b="1" i="0" dirty="0" smtClean="0">
                          <a:solidFill>
                            <a:srgbClr val="00B050"/>
                          </a:solidFill>
                          <a:latin typeface="Times New Roman" panose="02020603050405020304" pitchFamily="18" charset="0"/>
                          <a:ea typeface="Times New Roman" panose="02020603050405020304" pitchFamily="18" charset="0"/>
                        </a:rPr>
                        <m:t> </m:t>
                      </m:r>
                      <m:r>
                        <m:rPr>
                          <m:nor/>
                        </m:rPr>
                        <a:rPr lang="ro-RO" sz="4400" b="1" dirty="0">
                          <a:solidFill>
                            <a:srgbClr val="00B050"/>
                          </a:solidFill>
                          <a:latin typeface="Palace Script MT" panose="030303020206070C0B05" pitchFamily="66" charset="0"/>
                          <a:ea typeface="Times New Roman" panose="02020603050405020304" pitchFamily="18" charset="0"/>
                        </a:rPr>
                        <m:t>C</m:t>
                      </m:r>
                      <m:r>
                        <m:rPr>
                          <m:nor/>
                        </m:rPr>
                        <a:rPr lang="ro-RO" sz="4400" b="1" dirty="0">
                          <a:solidFill>
                            <a:srgbClr val="00B050"/>
                          </a:solidFill>
                          <a:latin typeface="Edwardian Script ITC" panose="030303020407070D0804" pitchFamily="66" charset="0"/>
                          <a:ea typeface="Times New Roman" panose="02020603050405020304" pitchFamily="18" charset="0"/>
                        </a:rPr>
                        <m:t> </m:t>
                      </m:r>
                      <m:r>
                        <m:rPr>
                          <m:nor/>
                        </m:rPr>
                        <a:rPr lang="ro-RO" sz="4400" b="1" dirty="0">
                          <a:solidFill>
                            <a:srgbClr val="00B050"/>
                          </a:solidFill>
                          <a:latin typeface="Times New Roman" panose="02020603050405020304" pitchFamily="18" charset="0"/>
                          <a:ea typeface="Times New Roman" panose="02020603050405020304" pitchFamily="18" charset="0"/>
                        </a:rPr>
                        <m:t>(</m:t>
                      </m:r>
                      <m:r>
                        <m:rPr>
                          <m:nor/>
                        </m:rPr>
                        <a:rPr lang="ro-RO" sz="4400" b="1" i="1" dirty="0">
                          <a:solidFill>
                            <a:srgbClr val="00B050"/>
                          </a:solidFill>
                          <a:latin typeface="Times New Roman" panose="02020603050405020304" pitchFamily="18" charset="0"/>
                          <a:ea typeface="Times New Roman" panose="02020603050405020304" pitchFamily="18" charset="0"/>
                        </a:rPr>
                        <m:t>O</m:t>
                      </m:r>
                      <m:r>
                        <m:rPr>
                          <m:nor/>
                        </m:rPr>
                        <a:rPr lang="ro-RO" sz="4400" b="1" dirty="0">
                          <a:solidFill>
                            <a:srgbClr val="00B050"/>
                          </a:solidFill>
                          <a:latin typeface="Times New Roman" panose="02020603050405020304" pitchFamily="18" charset="0"/>
                          <a:ea typeface="Times New Roman" panose="02020603050405020304" pitchFamily="18" charset="0"/>
                        </a:rPr>
                        <m:t>, </m:t>
                      </m:r>
                      <m:r>
                        <m:rPr>
                          <m:nor/>
                        </m:rPr>
                        <a:rPr lang="ro-RO" sz="4400" b="1" i="1" dirty="0">
                          <a:solidFill>
                            <a:srgbClr val="00B050"/>
                          </a:solidFill>
                          <a:latin typeface="Times New Roman" panose="02020603050405020304" pitchFamily="18" charset="0"/>
                          <a:ea typeface="Times New Roman" panose="02020603050405020304" pitchFamily="18" charset="0"/>
                        </a:rPr>
                        <m:t>R</m:t>
                      </m:r>
                      <m:r>
                        <m:rPr>
                          <m:nor/>
                        </m:rPr>
                        <a:rPr lang="ro-RO" sz="4400" b="1" dirty="0">
                          <a:solidFill>
                            <a:srgbClr val="00B050"/>
                          </a:solidFill>
                          <a:latin typeface="Times New Roman" panose="02020603050405020304" pitchFamily="18" charset="0"/>
                          <a:ea typeface="Times New Roman" panose="02020603050405020304" pitchFamily="18" charset="0"/>
                        </a:rPr>
                        <m:t>)</m:t>
                      </m:r>
                    </m:oMath>
                  </m:oMathPara>
                </a14:m>
                <a:endParaRPr lang="en-US" sz="3600" b="1" dirty="0">
                  <a:solidFill>
                    <a:srgbClr val="00B05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956193" y="5623347"/>
                <a:ext cx="7936788" cy="769441"/>
              </a:xfrm>
              <a:prstGeom prst="rect">
                <a:avLst/>
              </a:prstGeom>
              <a:blipFill rotWithShape="0">
                <a:blip r:embed="rId3"/>
                <a:stretch>
                  <a:fillRect/>
                </a:stretch>
              </a:blipFill>
            </p:spPr>
            <p:txBody>
              <a:bodyPr/>
              <a:lstStyle/>
              <a:p>
                <a:r>
                  <a:rPr lang="en-US">
                    <a:noFill/>
                  </a:rPr>
                  <a:t> </a:t>
                </a:r>
              </a:p>
            </p:txBody>
          </p:sp>
        </mc:Fallback>
      </mc:AlternateContent>
      <p:sp>
        <p:nvSpPr>
          <p:cNvPr id="9" name="Oval 8"/>
          <p:cNvSpPr/>
          <p:nvPr/>
        </p:nvSpPr>
        <p:spPr>
          <a:xfrm>
            <a:off x="9350748" y="3313787"/>
            <a:ext cx="1962544" cy="1962544"/>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862415" y="3467399"/>
            <a:ext cx="483159" cy="923330"/>
          </a:xfrm>
          <a:prstGeom prst="rect">
            <a:avLst/>
          </a:prstGeom>
          <a:noFill/>
        </p:spPr>
        <p:txBody>
          <a:bodyPr wrap="square" rtlCol="0">
            <a:spAutoFit/>
          </a:bodyPr>
          <a:lstStyle/>
          <a:p>
            <a:r>
              <a:rPr lang="ro-RO" sz="5400" dirty="0" smtClean="0"/>
              <a:t>O</a:t>
            </a:r>
            <a:endParaRPr lang="en-US" sz="5400" dirty="0"/>
          </a:p>
        </p:txBody>
      </p:sp>
      <mc:AlternateContent xmlns:mc="http://schemas.openxmlformats.org/markup-compatibility/2006" xmlns:a14="http://schemas.microsoft.com/office/drawing/2010/main">
        <mc:Choice Requires="a14">
          <p:sp>
            <p:nvSpPr>
              <p:cNvPr id="11" name="Rectangle 10"/>
              <p:cNvSpPr/>
              <p:nvPr/>
            </p:nvSpPr>
            <p:spPr>
              <a:xfrm>
                <a:off x="10024884" y="3723915"/>
                <a:ext cx="614271"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6600" i="1">
                          <a:latin typeface="Cambria Math" panose="02040503050406030204" pitchFamily="18" charset="0"/>
                          <a:ea typeface="Cambria Math" panose="02040503050406030204" pitchFamily="18" charset="0"/>
                        </a:rPr>
                        <m:t>∙</m:t>
                      </m:r>
                    </m:oMath>
                  </m:oMathPara>
                </a14:m>
                <a:endParaRPr lang="en-US" sz="6600" dirty="0"/>
              </a:p>
            </p:txBody>
          </p:sp>
        </mc:Choice>
        <mc:Fallback xmlns="">
          <p:sp>
            <p:nvSpPr>
              <p:cNvPr id="11" name="Rectangle 10"/>
              <p:cNvSpPr>
                <a:spLocks noRot="1" noChangeAspect="1" noMove="1" noResize="1" noEditPoints="1" noAdjustHandles="1" noChangeArrowheads="1" noChangeShapeType="1" noTextEdit="1"/>
              </p:cNvSpPr>
              <p:nvPr/>
            </p:nvSpPr>
            <p:spPr>
              <a:xfrm>
                <a:off x="10024884" y="3723915"/>
                <a:ext cx="614271" cy="1107996"/>
              </a:xfrm>
              <a:prstGeom prst="rect">
                <a:avLst/>
              </a:prstGeom>
              <a:blipFill rotWithShape="0">
                <a:blip r:embed="rId4"/>
                <a:stretch>
                  <a:fillRect/>
                </a:stretch>
              </a:blipFill>
            </p:spPr>
            <p:txBody>
              <a:bodyPr/>
              <a:lstStyle/>
              <a:p>
                <a:r>
                  <a:rPr lang="en-US">
                    <a:noFill/>
                  </a:rPr>
                  <a:t> </a:t>
                </a:r>
              </a:p>
            </p:txBody>
          </p:sp>
        </mc:Fallback>
      </mc:AlternateContent>
      <p:sp>
        <p:nvSpPr>
          <p:cNvPr id="12" name="TextBox 11"/>
          <p:cNvSpPr txBox="1"/>
          <p:nvPr/>
        </p:nvSpPr>
        <p:spPr>
          <a:xfrm>
            <a:off x="10577552" y="3645046"/>
            <a:ext cx="483159" cy="923330"/>
          </a:xfrm>
          <a:prstGeom prst="rect">
            <a:avLst/>
          </a:prstGeom>
          <a:noFill/>
        </p:spPr>
        <p:txBody>
          <a:bodyPr wrap="square" rtlCol="0">
            <a:spAutoFit/>
          </a:bodyPr>
          <a:lstStyle/>
          <a:p>
            <a:r>
              <a:rPr lang="ro-RO" sz="5400" dirty="0"/>
              <a:t>R</a:t>
            </a:r>
            <a:endParaRPr lang="en-US" sz="5400" dirty="0"/>
          </a:p>
        </p:txBody>
      </p:sp>
      <p:cxnSp>
        <p:nvCxnSpPr>
          <p:cNvPr id="13" name="Straight Connector 12"/>
          <p:cNvCxnSpPr/>
          <p:nvPr/>
        </p:nvCxnSpPr>
        <p:spPr>
          <a:xfrm>
            <a:off x="10336463" y="4332849"/>
            <a:ext cx="925150" cy="263593"/>
          </a:xfrm>
          <a:prstGeom prst="line">
            <a:avLst/>
          </a:prstGeom>
          <a:ln w="38100"/>
        </p:spPr>
        <p:style>
          <a:lnRef idx="1">
            <a:schemeClr val="dk1"/>
          </a:lnRef>
          <a:fillRef idx="0">
            <a:schemeClr val="dk1"/>
          </a:fillRef>
          <a:effectRef idx="0">
            <a:schemeClr val="dk1"/>
          </a:effectRef>
          <a:fontRef idx="minor">
            <a:schemeClr val="tx1"/>
          </a:fontRef>
        </p:style>
      </p:cxnSp>
      <p:sp>
        <p:nvSpPr>
          <p:cNvPr id="14" name="Oval 13"/>
          <p:cNvSpPr/>
          <p:nvPr/>
        </p:nvSpPr>
        <p:spPr>
          <a:xfrm>
            <a:off x="9355369" y="3299932"/>
            <a:ext cx="1962544" cy="19625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8" grpId="0"/>
      <p:bldP spid="9" grpId="0" animBg="1"/>
      <p:bldP spid="10" grpId="0"/>
      <p:bldP spid="11" grpId="0"/>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55424" y="1535787"/>
            <a:ext cx="1962544" cy="19625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67091" y="1689399"/>
            <a:ext cx="483159" cy="923330"/>
          </a:xfrm>
          <a:prstGeom prst="rect">
            <a:avLst/>
          </a:prstGeom>
          <a:noFill/>
        </p:spPr>
        <p:txBody>
          <a:bodyPr wrap="square" rtlCol="0">
            <a:spAutoFit/>
          </a:bodyPr>
          <a:lstStyle/>
          <a:p>
            <a:r>
              <a:rPr lang="ro-RO" sz="5400" dirty="0" smtClean="0"/>
              <a:t>O</a:t>
            </a:r>
            <a:endParaRPr lang="en-US" sz="5400" dirty="0"/>
          </a:p>
        </p:txBody>
      </p:sp>
      <mc:AlternateContent xmlns:mc="http://schemas.openxmlformats.org/markup-compatibility/2006" xmlns:a14="http://schemas.microsoft.com/office/drawing/2010/main">
        <mc:Choice Requires="a14">
          <p:sp>
            <p:nvSpPr>
              <p:cNvPr id="5" name="Rectangle 4"/>
              <p:cNvSpPr/>
              <p:nvPr/>
            </p:nvSpPr>
            <p:spPr>
              <a:xfrm>
                <a:off x="2529560" y="1945915"/>
                <a:ext cx="614271"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6600" i="1">
                          <a:latin typeface="Cambria Math" panose="02040503050406030204" pitchFamily="18" charset="0"/>
                          <a:ea typeface="Cambria Math" panose="02040503050406030204" pitchFamily="18" charset="0"/>
                        </a:rPr>
                        <m:t>∙</m:t>
                      </m:r>
                    </m:oMath>
                  </m:oMathPara>
                </a14:m>
                <a:endParaRPr lang="en-US" sz="6600" dirty="0"/>
              </a:p>
            </p:txBody>
          </p:sp>
        </mc:Choice>
        <mc:Fallback xmlns="">
          <p:sp>
            <p:nvSpPr>
              <p:cNvPr id="5" name="Rectangle 4"/>
              <p:cNvSpPr>
                <a:spLocks noRot="1" noChangeAspect="1" noMove="1" noResize="1" noEditPoints="1" noAdjustHandles="1" noChangeArrowheads="1" noChangeShapeType="1" noTextEdit="1"/>
              </p:cNvSpPr>
              <p:nvPr/>
            </p:nvSpPr>
            <p:spPr>
              <a:xfrm>
                <a:off x="2529560" y="1945915"/>
                <a:ext cx="614271" cy="1107996"/>
              </a:xfrm>
              <a:prstGeom prst="rect">
                <a:avLst/>
              </a:prstGeom>
              <a:blipFill rotWithShape="0">
                <a:blip r:embed="rId2"/>
                <a:stretch>
                  <a:fillRect/>
                </a:stretch>
              </a:blipFill>
            </p:spPr>
            <p:txBody>
              <a:bodyPr/>
              <a:lstStyle/>
              <a:p>
                <a:r>
                  <a:rPr lang="en-US">
                    <a:noFill/>
                  </a:rPr>
                  <a:t> </a:t>
                </a:r>
              </a:p>
            </p:txBody>
          </p:sp>
        </mc:Fallback>
      </mc:AlternateContent>
      <p:sp>
        <p:nvSpPr>
          <p:cNvPr id="10" name="TextBox 9"/>
          <p:cNvSpPr txBox="1"/>
          <p:nvPr/>
        </p:nvSpPr>
        <p:spPr>
          <a:xfrm>
            <a:off x="3082228" y="1867046"/>
            <a:ext cx="483159" cy="923330"/>
          </a:xfrm>
          <a:prstGeom prst="rect">
            <a:avLst/>
          </a:prstGeom>
          <a:noFill/>
        </p:spPr>
        <p:txBody>
          <a:bodyPr wrap="square" rtlCol="0">
            <a:spAutoFit/>
          </a:bodyPr>
          <a:lstStyle/>
          <a:p>
            <a:r>
              <a:rPr lang="ro-RO" sz="5400" dirty="0"/>
              <a:t>R</a:t>
            </a:r>
            <a:endParaRPr lang="en-US" sz="5400" dirty="0"/>
          </a:p>
        </p:txBody>
      </p:sp>
      <p:cxnSp>
        <p:nvCxnSpPr>
          <p:cNvPr id="11" name="Straight Connector 10"/>
          <p:cNvCxnSpPr/>
          <p:nvPr/>
        </p:nvCxnSpPr>
        <p:spPr>
          <a:xfrm>
            <a:off x="2841139" y="2554849"/>
            <a:ext cx="925150" cy="263593"/>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345383" y="4261778"/>
            <a:ext cx="5477164" cy="923330"/>
          </a:xfrm>
          <a:prstGeom prst="rect">
            <a:avLst/>
          </a:prstGeom>
          <a:noFill/>
        </p:spPr>
        <p:txBody>
          <a:bodyPr wrap="square" rtlCol="0">
            <a:spAutoFit/>
          </a:bodyPr>
          <a:lstStyle/>
          <a:p>
            <a:r>
              <a:rPr lang="ro-RO" sz="5400" dirty="0"/>
              <a:t> </a:t>
            </a:r>
            <a:r>
              <a:rPr lang="ro-RO" sz="5400" dirty="0" smtClean="0"/>
              <a:t>           disc</a:t>
            </a:r>
            <a:endParaRPr lang="en-US" sz="5400" dirty="0"/>
          </a:p>
        </p:txBody>
      </p:sp>
      <p:sp>
        <p:nvSpPr>
          <p:cNvPr id="16" name="TextBox 15"/>
          <p:cNvSpPr txBox="1"/>
          <p:nvPr/>
        </p:nvSpPr>
        <p:spPr>
          <a:xfrm>
            <a:off x="807248" y="4261778"/>
            <a:ext cx="5918081" cy="923330"/>
          </a:xfrm>
          <a:prstGeom prst="rect">
            <a:avLst/>
          </a:prstGeom>
          <a:noFill/>
        </p:spPr>
        <p:txBody>
          <a:bodyPr wrap="square" rtlCol="0">
            <a:spAutoFit/>
          </a:bodyPr>
          <a:lstStyle/>
          <a:p>
            <a:r>
              <a:rPr lang="ro-RO" sz="5400" dirty="0"/>
              <a:t> </a:t>
            </a:r>
            <a:r>
              <a:rPr lang="ro-RO" sz="5400" dirty="0" smtClean="0"/>
              <a:t>       cerc</a:t>
            </a:r>
            <a:endParaRPr lang="en-US" sz="5400" dirty="0"/>
          </a:p>
        </p:txBody>
      </p:sp>
      <p:sp>
        <p:nvSpPr>
          <p:cNvPr id="17" name="Oval 16"/>
          <p:cNvSpPr/>
          <p:nvPr/>
        </p:nvSpPr>
        <p:spPr>
          <a:xfrm>
            <a:off x="7697440" y="1688187"/>
            <a:ext cx="1962544" cy="1962544"/>
          </a:xfrm>
          <a:prstGeom prst="ellipse">
            <a:avLst/>
          </a:prstGeom>
          <a:solidFill>
            <a:srgbClr val="9CF698"/>
          </a:solidFill>
          <a:ln w="28575">
            <a:solidFill>
              <a:srgbClr val="9CF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09107" y="1841799"/>
            <a:ext cx="483159" cy="923330"/>
          </a:xfrm>
          <a:prstGeom prst="rect">
            <a:avLst/>
          </a:prstGeom>
          <a:noFill/>
        </p:spPr>
        <p:txBody>
          <a:bodyPr wrap="square" rtlCol="0">
            <a:spAutoFit/>
          </a:bodyPr>
          <a:lstStyle/>
          <a:p>
            <a:r>
              <a:rPr lang="ro-RO" sz="5400" dirty="0" smtClean="0"/>
              <a:t>O</a:t>
            </a:r>
            <a:endParaRPr lang="en-US" sz="5400" dirty="0"/>
          </a:p>
        </p:txBody>
      </p:sp>
      <mc:AlternateContent xmlns:mc="http://schemas.openxmlformats.org/markup-compatibility/2006" xmlns:a14="http://schemas.microsoft.com/office/drawing/2010/main">
        <mc:Choice Requires="a14">
          <p:sp>
            <p:nvSpPr>
              <p:cNvPr id="19" name="Rectangle 18"/>
              <p:cNvSpPr/>
              <p:nvPr/>
            </p:nvSpPr>
            <p:spPr>
              <a:xfrm>
                <a:off x="8371576" y="2098315"/>
                <a:ext cx="614271"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6600" i="1">
                          <a:latin typeface="Cambria Math" panose="02040503050406030204" pitchFamily="18" charset="0"/>
                          <a:ea typeface="Cambria Math" panose="02040503050406030204" pitchFamily="18" charset="0"/>
                        </a:rPr>
                        <m:t>∙</m:t>
                      </m:r>
                    </m:oMath>
                  </m:oMathPara>
                </a14:m>
                <a:endParaRPr lang="en-US" sz="6600" dirty="0"/>
              </a:p>
            </p:txBody>
          </p:sp>
        </mc:Choice>
        <mc:Fallback xmlns="">
          <p:sp>
            <p:nvSpPr>
              <p:cNvPr id="19" name="Rectangle 18"/>
              <p:cNvSpPr>
                <a:spLocks noRot="1" noChangeAspect="1" noMove="1" noResize="1" noEditPoints="1" noAdjustHandles="1" noChangeArrowheads="1" noChangeShapeType="1" noTextEdit="1"/>
              </p:cNvSpPr>
              <p:nvPr/>
            </p:nvSpPr>
            <p:spPr>
              <a:xfrm>
                <a:off x="8371576" y="2098315"/>
                <a:ext cx="614271" cy="1107996"/>
              </a:xfrm>
              <a:prstGeom prst="rect">
                <a:avLst/>
              </a:prstGeom>
              <a:blipFill rotWithShape="0">
                <a:blip r:embed="rId3"/>
                <a:stretch>
                  <a:fillRect/>
                </a:stretch>
              </a:blipFill>
            </p:spPr>
            <p:txBody>
              <a:bodyPr/>
              <a:lstStyle/>
              <a:p>
                <a:r>
                  <a:rPr lang="en-US">
                    <a:noFill/>
                  </a:rPr>
                  <a:t> </a:t>
                </a:r>
              </a:p>
            </p:txBody>
          </p:sp>
        </mc:Fallback>
      </mc:AlternateContent>
      <p:sp>
        <p:nvSpPr>
          <p:cNvPr id="20" name="TextBox 19"/>
          <p:cNvSpPr txBox="1"/>
          <p:nvPr/>
        </p:nvSpPr>
        <p:spPr>
          <a:xfrm>
            <a:off x="8924244" y="2019446"/>
            <a:ext cx="483159" cy="923330"/>
          </a:xfrm>
          <a:prstGeom prst="rect">
            <a:avLst/>
          </a:prstGeom>
          <a:noFill/>
        </p:spPr>
        <p:txBody>
          <a:bodyPr wrap="square" rtlCol="0">
            <a:spAutoFit/>
          </a:bodyPr>
          <a:lstStyle/>
          <a:p>
            <a:r>
              <a:rPr lang="ro-RO" sz="5400" dirty="0"/>
              <a:t>R</a:t>
            </a:r>
            <a:endParaRPr lang="en-US" sz="5400" dirty="0"/>
          </a:p>
        </p:txBody>
      </p:sp>
      <p:cxnSp>
        <p:nvCxnSpPr>
          <p:cNvPr id="21" name="Straight Connector 20"/>
          <p:cNvCxnSpPr/>
          <p:nvPr/>
        </p:nvCxnSpPr>
        <p:spPr>
          <a:xfrm>
            <a:off x="8683155" y="2707249"/>
            <a:ext cx="925150" cy="26359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06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715" y="147050"/>
            <a:ext cx="11376816" cy="1569660"/>
          </a:xfrm>
          <a:prstGeom prst="rect">
            <a:avLst/>
          </a:prstGeom>
          <a:noFill/>
        </p:spPr>
        <p:txBody>
          <a:bodyPr wrap="square" rtlCol="0">
            <a:spAutoFit/>
          </a:bodyPr>
          <a:lstStyle/>
          <a:p>
            <a:r>
              <a:rPr lang="ro-RO" sz="4800" dirty="0" smtClean="0">
                <a:solidFill>
                  <a:srgbClr val="0070C0"/>
                </a:solidFill>
              </a:rPr>
              <a:t>E timpul să ne jucăm!</a:t>
            </a:r>
          </a:p>
          <a:p>
            <a:r>
              <a:rPr lang="ro-RO" sz="4800" dirty="0" smtClean="0"/>
              <a:t>	Precizează figura geometrică din imagine</a:t>
            </a:r>
            <a:r>
              <a:rPr lang="ro-RO" sz="4800" dirty="0"/>
              <a:t>:</a:t>
            </a:r>
            <a:endParaRPr lang="ro-RO" sz="4800" dirty="0" smtClean="0"/>
          </a:p>
        </p:txBody>
      </p:sp>
      <p:sp>
        <p:nvSpPr>
          <p:cNvPr id="3" name="TextBox 2"/>
          <p:cNvSpPr txBox="1"/>
          <p:nvPr/>
        </p:nvSpPr>
        <p:spPr>
          <a:xfrm>
            <a:off x="6523590" y="2777322"/>
            <a:ext cx="2799184" cy="1200329"/>
          </a:xfrm>
          <a:prstGeom prst="rect">
            <a:avLst/>
          </a:prstGeom>
          <a:noFill/>
        </p:spPr>
        <p:txBody>
          <a:bodyPr wrap="square" rtlCol="0">
            <a:spAutoFit/>
          </a:bodyPr>
          <a:lstStyle/>
          <a:p>
            <a:r>
              <a:rPr lang="ro-RO" sz="7200" dirty="0" smtClean="0"/>
              <a:t>cerc</a:t>
            </a:r>
            <a:endParaRPr lang="en-US" sz="7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386" y="2377609"/>
            <a:ext cx="3663962" cy="3663962"/>
          </a:xfrm>
          <a:prstGeom prst="rect">
            <a:avLst/>
          </a:prstGeom>
        </p:spPr>
      </p:pic>
    </p:spTree>
    <p:extLst>
      <p:ext uri="{BB962C8B-B14F-4D97-AF65-F5344CB8AC3E}">
        <p14:creationId xmlns:p14="http://schemas.microsoft.com/office/powerpoint/2010/main" val="10035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875" y="1252871"/>
            <a:ext cx="2673286" cy="16660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929" y="4334890"/>
            <a:ext cx="1901318" cy="19013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179" y="1008615"/>
            <a:ext cx="2034566" cy="20345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991" y="4383981"/>
            <a:ext cx="1803135" cy="180313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1938" y="1196228"/>
            <a:ext cx="2673933" cy="1779381"/>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14238" b="11649"/>
          <a:stretch/>
        </p:blipFill>
        <p:spPr>
          <a:xfrm>
            <a:off x="7655871" y="4410811"/>
            <a:ext cx="1960617" cy="2071403"/>
          </a:xfrm>
          <a:prstGeom prst="rect">
            <a:avLst/>
          </a:prstGeom>
        </p:spPr>
      </p:pic>
    </p:spTree>
    <p:extLst>
      <p:ext uri="{BB962C8B-B14F-4D97-AF65-F5344CB8AC3E}">
        <p14:creationId xmlns:p14="http://schemas.microsoft.com/office/powerpoint/2010/main" val="359501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17236" y="130712"/>
            <a:ext cx="1069663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	Figura geometrică delimitată de două raze </a:t>
            </a:r>
            <a:r>
              <a:rPr kumimoji="0" lang="ro-RO" altLang="en-US" sz="3000" b="0" i="1"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OA </a:t>
            </a: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și </a:t>
            </a:r>
            <a:r>
              <a:rPr kumimoji="0" lang="ro-RO" altLang="en-US" sz="3000" b="0" i="1"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OB </a:t>
            </a: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ale </a:t>
            </a:r>
            <a:r>
              <a:rPr lang="ro-RO" sz="4800" b="1" dirty="0" smtClean="0">
                <a:solidFill>
                  <a:srgbClr val="0070C0"/>
                </a:solidFill>
                <a:latin typeface="Palace Script MT" panose="030303020206070C0B05" pitchFamily="66" charset="0"/>
                <a:ea typeface="Times New Roman" panose="02020603050405020304" pitchFamily="18" charset="0"/>
              </a:rPr>
              <a:t>C</a:t>
            </a:r>
            <a:r>
              <a:rPr lang="ro-RO" sz="3200" dirty="0" smtClean="0">
                <a:solidFill>
                  <a:srgbClr val="0070C0"/>
                </a:solidFill>
                <a:latin typeface="Edwardian Script ITC" panose="030303020407070D0804" pitchFamily="66" charset="0"/>
                <a:ea typeface="Times New Roman" panose="02020603050405020304" pitchFamily="18" charset="0"/>
              </a:rPr>
              <a:t> </a:t>
            </a:r>
            <a:r>
              <a:rPr lang="ro-RO" altLang="en-US" sz="3000" dirty="0" smtClean="0">
                <a:solidFill>
                  <a:srgbClr val="0070C0"/>
                </a:solidFill>
                <a:latin typeface="Arial" panose="020B0604020202020204" pitchFamily="34" charset="0"/>
                <a:ea typeface="Times New Roman" panose="02020603050405020304" pitchFamily="18" charset="0"/>
              </a:rPr>
              <a:t>(</a:t>
            </a:r>
            <a:r>
              <a:rPr lang="ro-RO" altLang="en-US" sz="3000" i="1" dirty="0" smtClean="0">
                <a:solidFill>
                  <a:srgbClr val="0070C0"/>
                </a:solidFill>
                <a:latin typeface="Arial" panose="020B0604020202020204" pitchFamily="34" charset="0"/>
                <a:ea typeface="Times New Roman" panose="02020603050405020304" pitchFamily="18" charset="0"/>
              </a:rPr>
              <a:t>O</a:t>
            </a:r>
            <a:r>
              <a:rPr lang="ro-RO" altLang="en-US" sz="3000" dirty="0" smtClean="0">
                <a:solidFill>
                  <a:srgbClr val="0070C0"/>
                </a:solidFill>
                <a:latin typeface="Arial" panose="020B0604020202020204" pitchFamily="34" charset="0"/>
                <a:ea typeface="Times New Roman" panose="02020603050405020304" pitchFamily="18" charset="0"/>
              </a:rPr>
              <a:t>, </a:t>
            </a:r>
            <a:r>
              <a:rPr lang="ro-RO" altLang="en-US" sz="3000" i="1" dirty="0" smtClean="0">
                <a:solidFill>
                  <a:srgbClr val="0070C0"/>
                </a:solidFill>
                <a:latin typeface="Arial" panose="020B0604020202020204" pitchFamily="34" charset="0"/>
                <a:ea typeface="Times New Roman" panose="02020603050405020304" pitchFamily="18" charset="0"/>
              </a:rPr>
              <a:t>R)</a:t>
            </a:r>
            <a:r>
              <a:rPr lang="ro-RO" altLang="en-US" sz="3000" dirty="0" smtClean="0">
                <a:solidFill>
                  <a:srgbClr val="0070C0"/>
                </a:solidFill>
                <a:latin typeface="Arial" panose="020B0604020202020204" pitchFamily="34" charset="0"/>
                <a:ea typeface="Times New Roman" panose="02020603050405020304" pitchFamily="18" charset="0"/>
              </a:rPr>
              <a:t>, împreună </a:t>
            </a: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cu arcul de cerc cu capetele </a:t>
            </a:r>
            <a:r>
              <a:rPr kumimoji="0" lang="ro-RO" altLang="en-US" sz="3000" b="0" i="1"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A </a:t>
            </a: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și </a:t>
            </a:r>
            <a:r>
              <a:rPr kumimoji="0" lang="ro-RO" altLang="en-US" sz="3000" b="0" i="1"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B </a:t>
            </a: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se numește </a:t>
            </a:r>
            <a:r>
              <a:rPr kumimoji="0" lang="ro-RO" altLang="en-US" sz="3000" b="1"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sector de cerc</a:t>
            </a:r>
            <a:r>
              <a:rPr kumimoji="0" lang="ro-RO" altLang="en-US" sz="30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rPr>
              <a:t>.</a:t>
            </a:r>
            <a:endParaRPr kumimoji="0" lang="en-US" altLang="en-US" sz="3000" b="0" i="0" u="none" strike="noStrike" cap="none" normalizeH="0" baseline="0" dirty="0" smtClean="0">
              <a:ln>
                <a:noFill/>
              </a:ln>
              <a:solidFill>
                <a:schemeClr val="tx1"/>
              </a:solidFill>
              <a:effectLst/>
              <a:latin typeface="Arial" panose="020B0604020202020204"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742" y="2058777"/>
            <a:ext cx="3048044" cy="34567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28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181"/>
          <a:stretch/>
        </p:blipFill>
        <p:spPr>
          <a:xfrm>
            <a:off x="517236" y="3090765"/>
            <a:ext cx="2992582" cy="20537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8264">
            <a:off x="4719691" y="3635726"/>
            <a:ext cx="2801921" cy="955864"/>
          </a:xfrm>
          <a:prstGeom prst="rect">
            <a:avLst/>
          </a:prstGeom>
        </p:spPr>
      </p:pic>
    </p:spTree>
    <p:extLst>
      <p:ext uri="{BB962C8B-B14F-4D97-AF65-F5344CB8AC3E}">
        <p14:creationId xmlns:p14="http://schemas.microsoft.com/office/powerpoint/2010/main" val="217532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782</Words>
  <Application>Microsoft Office PowerPoint</Application>
  <PresentationFormat>Widescreen</PresentationFormat>
  <Paragraphs>163</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Cambria Math</vt:lpstr>
      <vt:lpstr>CRDRLE+MT-Extra</vt:lpstr>
      <vt:lpstr>Edwardian Script ITC</vt:lpstr>
      <vt:lpstr>Palace Script MT</vt:lpstr>
      <vt:lpstr>Script MT Bold</vt:lpstr>
      <vt:lpstr>Symbol</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165</cp:revision>
  <dcterms:created xsi:type="dcterms:W3CDTF">2020-12-12T19:11:56Z</dcterms:created>
  <dcterms:modified xsi:type="dcterms:W3CDTF">2021-04-20T13:26:26Z</dcterms:modified>
</cp:coreProperties>
</file>